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1"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87" d="100"/>
          <a:sy n="87" d="100"/>
        </p:scale>
        <p:origin x="4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25030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295371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F271C4-E099-446A-8DF9-96FE2EA7F2F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0926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2612985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F271C4-E099-446A-8DF9-96FE2EA7F2F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1233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30068985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348985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255202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79242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1D9B87-FC2D-47AC-AF80-D2DDEE522C85}" type="datetimeFigureOut">
              <a:rPr lang="ru-RU" smtClean="0"/>
              <a:t>14.03.2022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114538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43883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11D9B87-FC2D-47AC-AF80-D2DDEE522C85}" type="datetimeFigureOut">
              <a:rPr lang="ru-RU" smtClean="0"/>
              <a:t>14.03.2022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927112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11D9B87-FC2D-47AC-AF80-D2DDEE522C85}" type="datetimeFigureOut">
              <a:rPr lang="ru-RU" smtClean="0"/>
              <a:t>14.03.2022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143875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D9B87-FC2D-47AC-AF80-D2DDEE522C85}" type="datetimeFigureOut">
              <a:rPr lang="ru-RU" smtClean="0"/>
              <a:t>14.03.2022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777119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180385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1D9B87-FC2D-47AC-AF80-D2DDEE522C85}" type="datetimeFigureOut">
              <a:rPr lang="ru-RU" smtClean="0"/>
              <a:t>14.03.2022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F271C4-E099-446A-8DF9-96FE2EA7F2FF}" type="slidenum">
              <a:rPr lang="ru-RU" smtClean="0"/>
              <a:t>‹#›</a:t>
            </a:fld>
            <a:endParaRPr lang="ru-RU"/>
          </a:p>
        </p:txBody>
      </p:sp>
    </p:spTree>
    <p:extLst>
      <p:ext uri="{BB962C8B-B14F-4D97-AF65-F5344CB8AC3E}">
        <p14:creationId xmlns:p14="http://schemas.microsoft.com/office/powerpoint/2010/main" val="34316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11D9B87-FC2D-47AC-AF80-D2DDEE522C85}" type="datetimeFigureOut">
              <a:rPr lang="ru-RU" smtClean="0"/>
              <a:t>14.03.2022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BF271C4-E099-446A-8DF9-96FE2EA7F2FF}" type="slidenum">
              <a:rPr lang="ru-RU" smtClean="0"/>
              <a:t>‹#›</a:t>
            </a:fld>
            <a:endParaRPr lang="ru-RU"/>
          </a:p>
        </p:txBody>
      </p:sp>
    </p:spTree>
    <p:extLst>
      <p:ext uri="{BB962C8B-B14F-4D97-AF65-F5344CB8AC3E}">
        <p14:creationId xmlns:p14="http://schemas.microsoft.com/office/powerpoint/2010/main" val="3824855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Лекция-8</a:t>
            </a:r>
            <a:endParaRPr lang="ru-RU" dirty="0"/>
          </a:p>
        </p:txBody>
      </p:sp>
      <p:sp>
        <p:nvSpPr>
          <p:cNvPr id="3" name="Объект 2"/>
          <p:cNvSpPr>
            <a:spLocks noGrp="1"/>
          </p:cNvSpPr>
          <p:nvPr>
            <p:ph idx="1"/>
          </p:nvPr>
        </p:nvSpPr>
        <p:spPr/>
        <p:txBody>
          <a:bodyPr>
            <a:normAutofit/>
          </a:bodyPr>
          <a:lstStyle/>
          <a:p>
            <a:r>
              <a:rPr lang="kk-KZ" sz="4800" dirty="0">
                <a:solidFill>
                  <a:srgbClr val="FF0000"/>
                </a:solidFill>
              </a:rPr>
              <a:t>Рационалды-эмотивті</a:t>
            </a:r>
            <a:r>
              <a:rPr lang="kk-KZ" sz="4800" b="1" dirty="0">
                <a:solidFill>
                  <a:srgbClr val="FF0000"/>
                </a:solidFill>
              </a:rPr>
              <a:t> </a:t>
            </a:r>
            <a:r>
              <a:rPr lang="kk-KZ" sz="4800" dirty="0">
                <a:solidFill>
                  <a:srgbClr val="FF0000"/>
                </a:solidFill>
              </a:rPr>
              <a:t>терапия және когнитивті терапия</a:t>
            </a:r>
            <a:endParaRPr lang="ru-RU" sz="4800" dirty="0">
              <a:solidFill>
                <a:srgbClr val="FF0000"/>
              </a:solidFill>
            </a:endParaRPr>
          </a:p>
          <a:p>
            <a:endParaRPr lang="ru-RU" sz="4800" dirty="0">
              <a:solidFill>
                <a:srgbClr val="FF0000"/>
              </a:solidFill>
            </a:endParaRPr>
          </a:p>
        </p:txBody>
      </p:sp>
    </p:spTree>
    <p:extLst>
      <p:ext uri="{BB962C8B-B14F-4D97-AF65-F5344CB8AC3E}">
        <p14:creationId xmlns:p14="http://schemas.microsoft.com/office/powerpoint/2010/main" val="2874429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Ғылыми-зерттеушілік ойлаудың негізгі ережелері мынандай:</a:t>
            </a:r>
            <a:r>
              <a:rPr lang="ru-RU" dirty="0"/>
              <a:t/>
            </a:r>
            <a:br>
              <a:rPr lang="ru-RU" dirty="0"/>
            </a:br>
            <a:endParaRPr lang="ru-RU" dirty="0"/>
          </a:p>
        </p:txBody>
      </p:sp>
      <p:sp>
        <p:nvSpPr>
          <p:cNvPr id="3" name="Объект 2"/>
          <p:cNvSpPr>
            <a:spLocks noGrp="1"/>
          </p:cNvSpPr>
          <p:nvPr>
            <p:ph idx="1"/>
          </p:nvPr>
        </p:nvSpPr>
        <p:spPr>
          <a:xfrm>
            <a:off x="998376" y="1838131"/>
            <a:ext cx="10506236" cy="4721289"/>
          </a:xfrm>
        </p:spPr>
        <p:txBody>
          <a:bodyPr numCol="2">
            <a:normAutofit fontScale="85000" lnSpcReduction="20000"/>
          </a:bodyPr>
          <a:lstStyle/>
          <a:p>
            <a:pPr lvl="0" algn="just"/>
            <a:r>
              <a:rPr lang="kk-KZ" dirty="0" smtClean="0"/>
              <a:t>Біз </a:t>
            </a:r>
            <a:r>
              <a:rPr lang="kk-KZ" dirty="0"/>
              <a:t>әлемде болып жатқан барлық жағдайларды, ол бізге ұнамаса да, оны өзгеркіміз келсе де, оны «шындық» деп түсінуге келісейік. Біз ылғида фактілердің шынайы екеніне немесе оның өзгеріп кеткеніне көз жеткізу үшін тексереміз және бақлаймыз. </a:t>
            </a:r>
            <a:r>
              <a:rPr lang="ru-RU" dirty="0" err="1"/>
              <a:t>Бұл</a:t>
            </a:r>
            <a:r>
              <a:rPr lang="ru-RU" dirty="0"/>
              <a:t> </a:t>
            </a:r>
            <a:r>
              <a:rPr lang="ru-RU" dirty="0" err="1"/>
              <a:t>шынықты</a:t>
            </a:r>
            <a:r>
              <a:rPr lang="ru-RU" dirty="0"/>
              <a:t> </a:t>
            </a:r>
            <a:r>
              <a:rPr lang="ru-RU" dirty="0" err="1"/>
              <a:t>бақылау</a:t>
            </a:r>
            <a:r>
              <a:rPr lang="ru-RU" dirty="0"/>
              <a:t> </a:t>
            </a:r>
            <a:r>
              <a:rPr lang="ru-RU" dirty="0" err="1"/>
              <a:t>әдісін</a:t>
            </a:r>
            <a:r>
              <a:rPr lang="ru-RU" dirty="0"/>
              <a:t> </a:t>
            </a:r>
            <a:r>
              <a:rPr lang="ru-RU" dirty="0" err="1"/>
              <a:t>ғылымның</a:t>
            </a:r>
            <a:r>
              <a:rPr lang="ru-RU" dirty="0"/>
              <a:t> </a:t>
            </a:r>
            <a:r>
              <a:rPr lang="ru-RU" dirty="0" err="1"/>
              <a:t>эмпирикалық</a:t>
            </a:r>
            <a:r>
              <a:rPr lang="ru-RU" dirty="0"/>
              <a:t> </a:t>
            </a:r>
            <a:r>
              <a:rPr lang="ru-RU" dirty="0" err="1"/>
              <a:t>әдісі</a:t>
            </a:r>
            <a:r>
              <a:rPr lang="ru-RU" dirty="0"/>
              <a:t> </a:t>
            </a:r>
            <a:r>
              <a:rPr lang="ru-RU" dirty="0" err="1"/>
              <a:t>деп</a:t>
            </a:r>
            <a:r>
              <a:rPr lang="ru-RU" dirty="0"/>
              <a:t> </a:t>
            </a:r>
            <a:r>
              <a:rPr lang="ru-RU" dirty="0" err="1"/>
              <a:t>атаймыз</a:t>
            </a:r>
            <a:r>
              <a:rPr lang="ru-RU" dirty="0"/>
              <a:t>. </a:t>
            </a:r>
          </a:p>
          <a:p>
            <a:pPr lvl="0" algn="just"/>
            <a:r>
              <a:rPr lang="ru-RU" dirty="0" err="1"/>
              <a:t>Біз</a:t>
            </a:r>
            <a:r>
              <a:rPr lang="ru-RU" dirty="0"/>
              <a:t> </a:t>
            </a:r>
            <a:r>
              <a:rPr lang="ru-RU" dirty="0" err="1"/>
              <a:t>ғылыми</a:t>
            </a:r>
            <a:r>
              <a:rPr lang="ru-RU" dirty="0"/>
              <a:t> </a:t>
            </a:r>
            <a:r>
              <a:rPr lang="ru-RU" dirty="0" err="1"/>
              <a:t>заңдылықтарды</a:t>
            </a:r>
            <a:r>
              <a:rPr lang="ru-RU" dirty="0"/>
              <a:t>, </a:t>
            </a:r>
            <a:r>
              <a:rPr lang="ru-RU" dirty="0" err="1"/>
              <a:t>теорияларды</a:t>
            </a:r>
            <a:r>
              <a:rPr lang="ru-RU" dirty="0"/>
              <a:t>, </a:t>
            </a:r>
            <a:r>
              <a:rPr lang="ru-RU" dirty="0" err="1"/>
              <a:t>гипотизаларды</a:t>
            </a:r>
            <a:r>
              <a:rPr lang="ru-RU" dirty="0"/>
              <a:t> </a:t>
            </a:r>
            <a:r>
              <a:rPr lang="ru-RU" dirty="0" err="1"/>
              <a:t>логикалы</a:t>
            </a:r>
            <a:r>
              <a:rPr lang="ru-RU" dirty="0"/>
              <a:t> </a:t>
            </a:r>
            <a:r>
              <a:rPr lang="ru-RU" dirty="0" err="1"/>
              <a:t>және</a:t>
            </a:r>
            <a:r>
              <a:rPr lang="ru-RU" dirty="0"/>
              <a:t> </a:t>
            </a:r>
            <a:r>
              <a:rPr lang="ru-RU" dirty="0" err="1"/>
              <a:t>рет-ретімен</a:t>
            </a:r>
            <a:r>
              <a:rPr lang="ru-RU" dirty="0"/>
              <a:t> </a:t>
            </a:r>
            <a:r>
              <a:rPr lang="ru-RU" dirty="0" err="1"/>
              <a:t>түсіндіреміз</a:t>
            </a:r>
            <a:r>
              <a:rPr lang="ru-RU" dirty="0"/>
              <a:t>, </a:t>
            </a:r>
            <a:r>
              <a:rPr lang="ru-RU" dirty="0" err="1"/>
              <a:t>негізгі</a:t>
            </a:r>
            <a:r>
              <a:rPr lang="ru-RU" dirty="0"/>
              <a:t> </a:t>
            </a:r>
            <a:r>
              <a:rPr lang="ru-RU" dirty="0" err="1"/>
              <a:t>сәттерінде</a:t>
            </a:r>
            <a:r>
              <a:rPr lang="ru-RU" dirty="0"/>
              <a:t> </a:t>
            </a:r>
            <a:r>
              <a:rPr lang="ru-RU" dirty="0" err="1"/>
              <a:t>қарама-қайшылықтарды</a:t>
            </a:r>
            <a:r>
              <a:rPr lang="ru-RU" dirty="0"/>
              <a:t> </a:t>
            </a:r>
            <a:r>
              <a:rPr lang="ru-RU" dirty="0" err="1"/>
              <a:t>тудырмауға</a:t>
            </a:r>
            <a:r>
              <a:rPr lang="ru-RU" dirty="0"/>
              <a:t> </a:t>
            </a:r>
            <a:r>
              <a:rPr lang="ru-RU" dirty="0" err="1"/>
              <a:t>тырысвмыз</a:t>
            </a:r>
            <a:r>
              <a:rPr lang="ru-RU" dirty="0"/>
              <a:t>, </a:t>
            </a:r>
            <a:r>
              <a:rPr lang="ru-RU" dirty="0" err="1"/>
              <a:t>сонымен</a:t>
            </a:r>
            <a:r>
              <a:rPr lang="ru-RU" dirty="0"/>
              <a:t> </a:t>
            </a:r>
            <a:r>
              <a:rPr lang="ru-RU" dirty="0" err="1"/>
              <a:t>қатар</a:t>
            </a:r>
            <a:r>
              <a:rPr lang="ru-RU" dirty="0"/>
              <a:t> </a:t>
            </a:r>
            <a:r>
              <a:rPr lang="ru-RU" dirty="0" err="1"/>
              <a:t>жалған</a:t>
            </a:r>
            <a:r>
              <a:rPr lang="ru-RU" dirty="0"/>
              <a:t>, </a:t>
            </a:r>
            <a:r>
              <a:rPr lang="ru-RU" dirty="0" err="1"/>
              <a:t>шындыққа</a:t>
            </a:r>
            <a:r>
              <a:rPr lang="ru-RU" dirty="0"/>
              <a:t> </a:t>
            </a:r>
            <a:r>
              <a:rPr lang="ru-RU" dirty="0" err="1"/>
              <a:t>сәйкес</a:t>
            </a:r>
            <a:r>
              <a:rPr lang="ru-RU" dirty="0"/>
              <a:t> </a:t>
            </a:r>
            <a:r>
              <a:rPr lang="ru-RU" dirty="0" err="1"/>
              <a:t>емес</a:t>
            </a:r>
            <a:r>
              <a:rPr lang="ru-RU" dirty="0"/>
              <a:t> «</a:t>
            </a:r>
            <a:r>
              <a:rPr lang="ru-RU" dirty="0" err="1"/>
              <a:t>фактілерді</a:t>
            </a:r>
            <a:r>
              <a:rPr lang="ru-RU" dirty="0"/>
              <a:t>» </a:t>
            </a:r>
            <a:r>
              <a:rPr lang="ru-RU" dirty="0" err="1"/>
              <a:t>болдырмау</a:t>
            </a:r>
            <a:r>
              <a:rPr lang="ru-RU" dirty="0"/>
              <a:t>. </a:t>
            </a:r>
            <a:r>
              <a:rPr lang="ru-RU" dirty="0" err="1"/>
              <a:t>Егер</a:t>
            </a:r>
            <a:r>
              <a:rPr lang="ru-RU" dirty="0"/>
              <a:t> теория </a:t>
            </a:r>
            <a:r>
              <a:rPr lang="ru-RU" dirty="0" err="1"/>
              <a:t>фактілермен</a:t>
            </a:r>
            <a:r>
              <a:rPr lang="ru-RU" dirty="0"/>
              <a:t>, </a:t>
            </a:r>
            <a:r>
              <a:rPr lang="ru-RU" dirty="0" err="1"/>
              <a:t>логикамен</a:t>
            </a:r>
            <a:r>
              <a:rPr lang="ru-RU" dirty="0"/>
              <a:t> </a:t>
            </a:r>
            <a:r>
              <a:rPr lang="ru-RU" dirty="0" err="1"/>
              <a:t>дәлелденбесе</a:t>
            </a:r>
            <a:r>
              <a:rPr lang="ru-RU" dirty="0"/>
              <a:t>, </a:t>
            </a:r>
            <a:r>
              <a:rPr lang="ru-RU" dirty="0" err="1"/>
              <a:t>онда</a:t>
            </a:r>
            <a:r>
              <a:rPr lang="ru-RU" dirty="0"/>
              <a:t> </a:t>
            </a:r>
            <a:r>
              <a:rPr lang="ru-RU" dirty="0" err="1"/>
              <a:t>біз</a:t>
            </a:r>
            <a:r>
              <a:rPr lang="ru-RU" dirty="0"/>
              <a:t> </a:t>
            </a:r>
            <a:r>
              <a:rPr lang="ru-RU" dirty="0" err="1"/>
              <a:t>теорияны</a:t>
            </a:r>
            <a:r>
              <a:rPr lang="ru-RU" dirty="0"/>
              <a:t> </a:t>
            </a:r>
            <a:r>
              <a:rPr lang="ru-RU" dirty="0" err="1"/>
              <a:t>өзгертеміз</a:t>
            </a:r>
            <a:r>
              <a:rPr lang="ru-RU" dirty="0"/>
              <a:t>.</a:t>
            </a:r>
          </a:p>
          <a:p>
            <a:pPr lvl="0" algn="just"/>
            <a:r>
              <a:rPr lang="ru-RU" dirty="0" err="1"/>
              <a:t>Ғылым</a:t>
            </a:r>
            <a:r>
              <a:rPr lang="ru-RU" dirty="0"/>
              <a:t> </a:t>
            </a:r>
            <a:r>
              <a:rPr lang="ru-RU" dirty="0" err="1"/>
              <a:t>икемділікпен</a:t>
            </a:r>
            <a:r>
              <a:rPr lang="ru-RU" dirty="0"/>
              <a:t>, </a:t>
            </a:r>
            <a:r>
              <a:rPr lang="ru-RU" dirty="0" err="1"/>
              <a:t>догматизмнің</a:t>
            </a:r>
            <a:r>
              <a:rPr lang="ru-RU" dirty="0"/>
              <a:t> </a:t>
            </a:r>
            <a:r>
              <a:rPr lang="ru-RU" dirty="0" err="1"/>
              <a:t>жоқтығымен</a:t>
            </a:r>
            <a:r>
              <a:rPr lang="ru-RU" dirty="0"/>
              <a:t> </a:t>
            </a:r>
            <a:r>
              <a:rPr lang="ru-RU" dirty="0" err="1"/>
              <a:t>ерекшеленеді</a:t>
            </a:r>
            <a:r>
              <a:rPr lang="ru-RU" dirty="0"/>
              <a:t>. </a:t>
            </a:r>
            <a:r>
              <a:rPr lang="ru-RU" dirty="0" err="1"/>
              <a:t>Ғылым</a:t>
            </a:r>
            <a:r>
              <a:rPr lang="ru-RU" dirty="0"/>
              <a:t> </a:t>
            </a:r>
            <a:r>
              <a:rPr lang="ru-RU" dirty="0" err="1"/>
              <a:t>барлық</a:t>
            </a:r>
            <a:r>
              <a:rPr lang="ru-RU" dirty="0"/>
              <a:t> </a:t>
            </a:r>
            <a:r>
              <a:rPr lang="ru-RU" dirty="0" err="1"/>
              <a:t>идеяларға</a:t>
            </a:r>
            <a:r>
              <a:rPr lang="ru-RU" dirty="0"/>
              <a:t> </a:t>
            </a:r>
            <a:r>
              <a:rPr lang="ru-RU" dirty="0" err="1"/>
              <a:t>күмәнмен</a:t>
            </a:r>
            <a:r>
              <a:rPr lang="ru-RU" dirty="0"/>
              <a:t> </a:t>
            </a:r>
            <a:r>
              <a:rPr lang="ru-RU" dirty="0" err="1"/>
              <a:t>қарайды</a:t>
            </a:r>
            <a:r>
              <a:rPr lang="ru-RU" dirty="0"/>
              <a:t>. </a:t>
            </a:r>
            <a:r>
              <a:rPr lang="ru-RU" dirty="0" err="1"/>
              <a:t>Ғылым</a:t>
            </a:r>
            <a:r>
              <a:rPr lang="ru-RU" dirty="0"/>
              <a:t> </a:t>
            </a:r>
            <a:r>
              <a:rPr lang="ru-RU" dirty="0" err="1"/>
              <a:t>әр</a:t>
            </a:r>
            <a:r>
              <a:rPr lang="ru-RU" dirty="0"/>
              <a:t> </a:t>
            </a:r>
            <a:r>
              <a:rPr lang="ru-RU" dirty="0" err="1"/>
              <a:t>кез</a:t>
            </a:r>
            <a:r>
              <a:rPr lang="ru-RU" dirty="0"/>
              <a:t> </a:t>
            </a:r>
            <a:r>
              <a:rPr lang="ru-RU" dirty="0" err="1"/>
              <a:t>өзінің</a:t>
            </a:r>
            <a:r>
              <a:rPr lang="ru-RU" dirty="0"/>
              <a:t> </a:t>
            </a:r>
            <a:r>
              <a:rPr lang="ru-RU" dirty="0" err="1"/>
              <a:t>теорияларын</a:t>
            </a:r>
            <a:r>
              <a:rPr lang="ru-RU" dirty="0"/>
              <a:t> </a:t>
            </a:r>
            <a:r>
              <a:rPr lang="ru-RU" dirty="0" err="1"/>
              <a:t>өзгертуге</a:t>
            </a:r>
            <a:r>
              <a:rPr lang="ru-RU" dirty="0"/>
              <a:t> </a:t>
            </a:r>
            <a:r>
              <a:rPr lang="ru-RU" dirty="0" err="1"/>
              <a:t>даяр</a:t>
            </a:r>
            <a:r>
              <a:rPr lang="ru-RU" dirty="0"/>
              <a:t>, </a:t>
            </a:r>
            <a:r>
              <a:rPr lang="ru-RU" dirty="0" err="1"/>
              <a:t>ол</a:t>
            </a:r>
            <a:r>
              <a:rPr lang="ru-RU" dirty="0"/>
              <a:t> </a:t>
            </a:r>
            <a:r>
              <a:rPr lang="ru-RU" dirty="0" err="1"/>
              <a:t>жаңа</a:t>
            </a:r>
            <a:r>
              <a:rPr lang="ru-RU" dirty="0"/>
              <a:t> </a:t>
            </a:r>
            <a:r>
              <a:rPr lang="ru-RU" dirty="0" err="1"/>
              <a:t>ақппараттардың</a:t>
            </a:r>
            <a:r>
              <a:rPr lang="ru-RU" dirty="0"/>
              <a:t> </a:t>
            </a:r>
            <a:r>
              <a:rPr lang="ru-RU" dirty="0" err="1"/>
              <a:t>пайда</a:t>
            </a:r>
            <a:r>
              <a:rPr lang="ru-RU" dirty="0"/>
              <a:t> </a:t>
            </a:r>
            <a:r>
              <a:rPr lang="ru-RU" dirty="0" err="1"/>
              <a:t>болуына</a:t>
            </a:r>
            <a:r>
              <a:rPr lang="ru-RU" dirty="0"/>
              <a:t> </a:t>
            </a:r>
            <a:r>
              <a:rPr lang="ru-RU" dirty="0" err="1"/>
              <a:t>байланысты</a:t>
            </a:r>
            <a:r>
              <a:rPr lang="ru-RU" dirty="0"/>
              <a:t>.</a:t>
            </a:r>
          </a:p>
          <a:p>
            <a:pPr lvl="0" algn="just"/>
            <a:r>
              <a:rPr lang="ru-RU" dirty="0" err="1"/>
              <a:t>Ғылым</a:t>
            </a:r>
            <a:r>
              <a:rPr lang="ru-RU" dirty="0"/>
              <a:t> </a:t>
            </a:r>
            <a:r>
              <a:rPr lang="ru-RU" dirty="0" err="1"/>
              <a:t>дәлелдеуге</a:t>
            </a:r>
            <a:r>
              <a:rPr lang="ru-RU" dirty="0"/>
              <a:t> </a:t>
            </a:r>
            <a:r>
              <a:rPr lang="ru-RU" dirty="0" err="1"/>
              <a:t>келмейтін</a:t>
            </a:r>
            <a:r>
              <a:rPr lang="ru-RU" dirty="0"/>
              <a:t> </a:t>
            </a:r>
            <a:r>
              <a:rPr lang="ru-RU" dirty="0" err="1"/>
              <a:t>теорияларды</a:t>
            </a:r>
            <a:r>
              <a:rPr lang="ru-RU" dirty="0"/>
              <a:t> </a:t>
            </a:r>
            <a:r>
              <a:rPr lang="ru-RU" dirty="0" err="1"/>
              <a:t>қарастырмайды</a:t>
            </a:r>
            <a:r>
              <a:rPr lang="ru-RU" dirty="0"/>
              <a:t>, </a:t>
            </a:r>
            <a:r>
              <a:rPr lang="ru-RU" dirty="0" err="1"/>
              <a:t>мысалы</a:t>
            </a:r>
            <a:r>
              <a:rPr lang="ru-RU" dirty="0"/>
              <a:t>, </a:t>
            </a:r>
            <a:r>
              <a:rPr lang="ru-RU" dirty="0" err="1"/>
              <a:t>шайтандр</a:t>
            </a:r>
            <a:r>
              <a:rPr lang="ru-RU" dirty="0"/>
              <a:t>, </a:t>
            </a:r>
            <a:r>
              <a:rPr lang="ru-RU" dirty="0" err="1"/>
              <a:t>көрінбейтін</a:t>
            </a:r>
            <a:r>
              <a:rPr lang="ru-RU" dirty="0"/>
              <a:t> </a:t>
            </a:r>
            <a:r>
              <a:rPr lang="ru-RU" dirty="0" err="1"/>
              <a:t>күшті</a:t>
            </a:r>
            <a:r>
              <a:rPr lang="ru-RU" dirty="0"/>
              <a:t> </a:t>
            </a:r>
            <a:r>
              <a:rPr lang="ru-RU" dirty="0" err="1"/>
              <a:t>күштер</a:t>
            </a:r>
            <a:r>
              <a:rPr lang="ru-RU" dirty="0"/>
              <a:t> </a:t>
            </a:r>
            <a:r>
              <a:rPr lang="ru-RU" dirty="0" err="1"/>
              <a:t>туралы</a:t>
            </a:r>
            <a:r>
              <a:rPr lang="ru-RU" dirty="0"/>
              <a:t> </a:t>
            </a:r>
            <a:r>
              <a:rPr lang="ru-RU" dirty="0" err="1"/>
              <a:t>идеяларды</a:t>
            </a:r>
            <a:r>
              <a:rPr lang="ru-RU" dirty="0"/>
              <a:t>.  </a:t>
            </a:r>
          </a:p>
          <a:p>
            <a:pPr lvl="0" algn="just"/>
            <a:r>
              <a:rPr lang="ru-RU" dirty="0" err="1"/>
              <a:t>Ғылым</a:t>
            </a:r>
            <a:r>
              <a:rPr lang="ru-RU" dirty="0"/>
              <a:t> </a:t>
            </a:r>
            <a:r>
              <a:rPr lang="ru-RU" dirty="0" err="1"/>
              <a:t>дүниеде</a:t>
            </a:r>
            <a:r>
              <a:rPr lang="ru-RU" dirty="0"/>
              <a:t> </a:t>
            </a:r>
            <a:r>
              <a:rPr lang="ru-RU" dirty="0" err="1"/>
              <a:t>жақсылық</a:t>
            </a:r>
            <a:r>
              <a:rPr lang="ru-RU" dirty="0"/>
              <a:t> </a:t>
            </a:r>
            <a:r>
              <a:rPr lang="ru-RU" dirty="0" err="1"/>
              <a:t>жасағанға</a:t>
            </a:r>
            <a:r>
              <a:rPr lang="ru-RU" dirty="0"/>
              <a:t> </a:t>
            </a:r>
            <a:r>
              <a:rPr lang="ru-RU" dirty="0" err="1"/>
              <a:t>шарапат</a:t>
            </a:r>
            <a:r>
              <a:rPr lang="ru-RU" dirty="0"/>
              <a:t> </a:t>
            </a:r>
            <a:r>
              <a:rPr lang="ru-RU" dirty="0" err="1"/>
              <a:t>және</a:t>
            </a:r>
            <a:r>
              <a:rPr lang="ru-RU" dirty="0"/>
              <a:t> </a:t>
            </a:r>
            <a:r>
              <a:rPr lang="ru-RU" dirty="0" err="1"/>
              <a:t>жаман</a:t>
            </a:r>
            <a:r>
              <a:rPr lang="ru-RU" dirty="0"/>
              <a:t> </a:t>
            </a:r>
            <a:r>
              <a:rPr lang="ru-RU" dirty="0" err="1"/>
              <a:t>қылық</a:t>
            </a:r>
            <a:r>
              <a:rPr lang="ru-RU" dirty="0"/>
              <a:t> </a:t>
            </a:r>
            <a:r>
              <a:rPr lang="ru-RU" dirty="0" err="1"/>
              <a:t>істегендерді</a:t>
            </a:r>
            <a:r>
              <a:rPr lang="ru-RU" dirty="0"/>
              <a:t> </a:t>
            </a:r>
            <a:r>
              <a:rPr lang="ru-RU" dirty="0" err="1"/>
              <a:t>жауапқа</a:t>
            </a:r>
            <a:r>
              <a:rPr lang="ru-RU" dirty="0"/>
              <a:t> </a:t>
            </a:r>
            <a:r>
              <a:rPr lang="ru-RU" dirty="0" err="1"/>
              <a:t>тартылуы</a:t>
            </a:r>
            <a:r>
              <a:rPr lang="ru-RU" dirty="0"/>
              <a:t> </a:t>
            </a:r>
            <a:r>
              <a:rPr lang="ru-RU" dirty="0" err="1"/>
              <a:t>туралы</a:t>
            </a:r>
            <a:r>
              <a:rPr lang="ru-RU" dirty="0"/>
              <a:t> </a:t>
            </a:r>
            <a:r>
              <a:rPr lang="ru-RU" dirty="0" err="1"/>
              <a:t>идеяларға</a:t>
            </a:r>
            <a:r>
              <a:rPr lang="ru-RU" dirty="0"/>
              <a:t> </a:t>
            </a:r>
            <a:r>
              <a:rPr lang="ru-RU" dirty="0" err="1"/>
              <a:t>күмәнмен</a:t>
            </a:r>
            <a:r>
              <a:rPr lang="ru-RU" dirty="0"/>
              <a:t> </a:t>
            </a:r>
            <a:r>
              <a:rPr lang="ru-RU" dirty="0" err="1"/>
              <a:t>қарайды</a:t>
            </a:r>
            <a:r>
              <a:rPr lang="ru-RU" dirty="0"/>
              <a:t>, </a:t>
            </a:r>
            <a:r>
              <a:rPr lang="ru-RU" dirty="0" err="1"/>
              <a:t>ғаламда</a:t>
            </a:r>
            <a:r>
              <a:rPr lang="ru-RU" dirty="0"/>
              <a:t> </a:t>
            </a:r>
            <a:r>
              <a:rPr lang="ru-RU" dirty="0" err="1"/>
              <a:t>жақсы</a:t>
            </a:r>
            <a:r>
              <a:rPr lang="ru-RU" dirty="0"/>
              <a:t> мен </a:t>
            </a:r>
            <a:r>
              <a:rPr lang="ru-RU" dirty="0" err="1"/>
              <a:t>жаманның</a:t>
            </a:r>
            <a:r>
              <a:rPr lang="ru-RU" dirty="0"/>
              <a:t> </a:t>
            </a:r>
            <a:r>
              <a:rPr lang="ru-RU" dirty="0" err="1"/>
              <a:t>абсалютті</a:t>
            </a:r>
            <a:r>
              <a:rPr lang="ru-RU" dirty="0"/>
              <a:t> стандарты </a:t>
            </a:r>
            <a:r>
              <a:rPr lang="ru-RU" dirty="0" err="1"/>
              <a:t>жоқ</a:t>
            </a:r>
            <a:r>
              <a:rPr lang="ru-RU" dirty="0"/>
              <a:t> </a:t>
            </a:r>
            <a:r>
              <a:rPr lang="ru-RU" dirty="0" err="1"/>
              <a:t>деп</a:t>
            </a:r>
            <a:r>
              <a:rPr lang="ru-RU" dirty="0"/>
              <a:t> </a:t>
            </a:r>
            <a:r>
              <a:rPr lang="ru-RU" dirty="0" err="1"/>
              <a:t>қарастырады</a:t>
            </a:r>
            <a:r>
              <a:rPr lang="ru-RU" dirty="0"/>
              <a:t>.</a:t>
            </a:r>
          </a:p>
          <a:p>
            <a:pPr lvl="0" algn="just"/>
            <a:r>
              <a:rPr lang="ru-RU" dirty="0" err="1"/>
              <a:t>Адамдардың</a:t>
            </a:r>
            <a:r>
              <a:rPr lang="ru-RU" dirty="0"/>
              <a:t> </a:t>
            </a:r>
            <a:r>
              <a:rPr lang="ru-RU" dirty="0" err="1"/>
              <a:t>қарым-қатынастары</a:t>
            </a:r>
            <a:r>
              <a:rPr lang="ru-RU" dirty="0"/>
              <a:t> </a:t>
            </a:r>
            <a:r>
              <a:rPr lang="ru-RU" dirty="0" err="1"/>
              <a:t>және</a:t>
            </a:r>
            <a:r>
              <a:rPr lang="ru-RU" dirty="0"/>
              <a:t> </a:t>
            </a:r>
            <a:r>
              <a:rPr lang="ru-RU" dirty="0" err="1"/>
              <a:t>қылық-әрекеті</a:t>
            </a:r>
            <a:r>
              <a:rPr lang="ru-RU" dirty="0"/>
              <a:t> </a:t>
            </a:r>
            <a:r>
              <a:rPr lang="ru-RU" dirty="0" err="1"/>
              <a:t>туралы</a:t>
            </a:r>
            <a:r>
              <a:rPr lang="ru-RU" dirty="0"/>
              <a:t> </a:t>
            </a:r>
            <a:r>
              <a:rPr lang="ru-RU" dirty="0" err="1"/>
              <a:t>ғылым</a:t>
            </a:r>
            <a:r>
              <a:rPr lang="ru-RU" dirty="0"/>
              <a:t> </a:t>
            </a:r>
            <a:r>
              <a:rPr lang="ru-RU" dirty="0" err="1"/>
              <a:t>ешқандай</a:t>
            </a:r>
            <a:r>
              <a:rPr lang="ru-RU" dirty="0"/>
              <a:t> </a:t>
            </a:r>
            <a:r>
              <a:rPr lang="ru-RU" dirty="0" err="1"/>
              <a:t>абсалютті</a:t>
            </a:r>
            <a:r>
              <a:rPr lang="ru-RU" dirty="0"/>
              <a:t> </a:t>
            </a:r>
            <a:r>
              <a:rPr lang="ru-RU" dirty="0" err="1"/>
              <a:t>ережелерді</a:t>
            </a:r>
            <a:r>
              <a:rPr lang="ru-RU" dirty="0"/>
              <a:t> </a:t>
            </a:r>
            <a:r>
              <a:rPr lang="ru-RU" dirty="0" err="1"/>
              <a:t>ұсынбайды</a:t>
            </a:r>
            <a:r>
              <a:rPr lang="ru-RU" dirty="0"/>
              <a:t>. </a:t>
            </a:r>
            <a:r>
              <a:rPr lang="ru-RU" dirty="0" err="1"/>
              <a:t>Егер</a:t>
            </a:r>
            <a:r>
              <a:rPr lang="ru-RU" dirty="0"/>
              <a:t> </a:t>
            </a:r>
            <a:r>
              <a:rPr lang="ru-RU" dirty="0" err="1"/>
              <a:t>адамдар</a:t>
            </a:r>
            <a:r>
              <a:rPr lang="ru-RU" dirty="0"/>
              <a:t> </a:t>
            </a:r>
            <a:r>
              <a:rPr lang="ru-RU" dirty="0" err="1"/>
              <a:t>өздері</a:t>
            </a:r>
            <a:r>
              <a:rPr lang="ru-RU" dirty="0"/>
              <a:t> </a:t>
            </a:r>
            <a:r>
              <a:rPr lang="ru-RU" dirty="0" err="1"/>
              <a:t>стандарттарды</a:t>
            </a:r>
            <a:r>
              <a:rPr lang="ru-RU" dirty="0"/>
              <a:t>, </a:t>
            </a:r>
            <a:r>
              <a:rPr lang="ru-RU" dirty="0" err="1"/>
              <a:t>ережелерді</a:t>
            </a:r>
            <a:r>
              <a:rPr lang="ru-RU" dirty="0"/>
              <a:t>, </a:t>
            </a:r>
            <a:r>
              <a:rPr lang="ru-RU" dirty="0" err="1"/>
              <a:t>мақсаттарды</a:t>
            </a:r>
            <a:r>
              <a:rPr lang="ru-RU" dirty="0"/>
              <a:t> </a:t>
            </a:r>
            <a:r>
              <a:rPr lang="ru-RU" dirty="0" err="1"/>
              <a:t>қойғандықтан</a:t>
            </a:r>
            <a:r>
              <a:rPr lang="ru-RU" dirty="0"/>
              <a:t>, </a:t>
            </a:r>
            <a:r>
              <a:rPr lang="ru-RU" dirty="0" err="1"/>
              <a:t>ғылым</a:t>
            </a:r>
            <a:r>
              <a:rPr lang="ru-RU" dirty="0"/>
              <a:t> </a:t>
            </a:r>
            <a:r>
              <a:rPr lang="ru-RU" dirty="0" err="1"/>
              <a:t>соған</a:t>
            </a:r>
            <a:r>
              <a:rPr lang="ru-RU" dirty="0"/>
              <a:t> </a:t>
            </a:r>
            <a:r>
              <a:rPr lang="ru-RU" dirty="0" err="1"/>
              <a:t>сәйкес</a:t>
            </a:r>
            <a:r>
              <a:rPr lang="ru-RU" dirty="0"/>
              <a:t> </a:t>
            </a:r>
            <a:r>
              <a:rPr lang="ru-RU" dirty="0" err="1"/>
              <a:t>адамдарның</a:t>
            </a:r>
            <a:r>
              <a:rPr lang="ru-RU" dirty="0"/>
              <a:t> </a:t>
            </a:r>
            <a:r>
              <a:rPr lang="ru-RU" dirty="0" err="1"/>
              <a:t>өмір</a:t>
            </a:r>
            <a:r>
              <a:rPr lang="ru-RU" dirty="0"/>
              <a:t> </a:t>
            </a:r>
            <a:r>
              <a:rPr lang="ru-RU" dirty="0" err="1"/>
              <a:t>сүру</a:t>
            </a:r>
            <a:r>
              <a:rPr lang="ru-RU" dirty="0"/>
              <a:t> </a:t>
            </a:r>
            <a:r>
              <a:rPr lang="ru-RU" dirty="0" err="1"/>
              <a:t>жағдайларын</a:t>
            </a:r>
            <a:r>
              <a:rPr lang="ru-RU" dirty="0"/>
              <a:t>, </a:t>
            </a:r>
            <a:r>
              <a:rPr lang="ru-RU" dirty="0" err="1"/>
              <a:t>қылық-әрекеттерін</a:t>
            </a:r>
            <a:r>
              <a:rPr lang="ru-RU" dirty="0"/>
              <a:t> </a:t>
            </a:r>
            <a:r>
              <a:rPr lang="ru-RU" dirty="0" err="1"/>
              <a:t>зерттеп</a:t>
            </a:r>
            <a:r>
              <a:rPr lang="ru-RU" dirty="0"/>
              <a:t>, </a:t>
            </a:r>
            <a:r>
              <a:rPr lang="ru-RU" dirty="0" err="1"/>
              <a:t>адам</a:t>
            </a:r>
            <a:r>
              <a:rPr lang="ru-RU" dirty="0"/>
              <a:t> </a:t>
            </a:r>
            <a:r>
              <a:rPr lang="ru-RU" dirty="0" err="1"/>
              <a:t>өзіне</a:t>
            </a:r>
            <a:r>
              <a:rPr lang="ru-RU" dirty="0"/>
              <a:t> </a:t>
            </a:r>
            <a:r>
              <a:rPr lang="ru-RU" dirty="0" err="1"/>
              <a:t>қойған</a:t>
            </a:r>
            <a:r>
              <a:rPr lang="ru-RU" dirty="0"/>
              <a:t> </a:t>
            </a:r>
            <a:r>
              <a:rPr lang="ru-RU" dirty="0" err="1"/>
              <a:t>талаптарды</a:t>
            </a:r>
            <a:r>
              <a:rPr lang="ru-RU" dirty="0"/>
              <a:t> </a:t>
            </a:r>
            <a:r>
              <a:rPr lang="ru-RU" dirty="0" err="1"/>
              <a:t>орындап</a:t>
            </a:r>
            <a:r>
              <a:rPr lang="ru-RU" dirty="0"/>
              <a:t> </a:t>
            </a:r>
            <a:r>
              <a:rPr lang="ru-RU" dirty="0" err="1"/>
              <a:t>жатқаны</a:t>
            </a:r>
            <a:r>
              <a:rPr lang="ru-RU" dirty="0"/>
              <a:t> </a:t>
            </a:r>
            <a:r>
              <a:rPr lang="ru-RU" dirty="0" err="1"/>
              <a:t>туралы</a:t>
            </a:r>
            <a:r>
              <a:rPr lang="ru-RU" dirty="0"/>
              <a:t> ой </a:t>
            </a:r>
            <a:r>
              <a:rPr lang="ru-RU" dirty="0" err="1"/>
              <a:t>қорытындыларын</a:t>
            </a:r>
            <a:r>
              <a:rPr lang="ru-RU" dirty="0"/>
              <a:t> </a:t>
            </a:r>
            <a:r>
              <a:rPr lang="ru-RU" dirty="0" err="1"/>
              <a:t>айта</a:t>
            </a:r>
            <a:r>
              <a:rPr lang="ru-RU" dirty="0"/>
              <a:t> </a:t>
            </a:r>
            <a:r>
              <a:rPr lang="ru-RU" dirty="0" err="1"/>
              <a:t>алады</a:t>
            </a:r>
            <a:r>
              <a:rPr lang="ru-RU" dirty="0"/>
              <a:t>, </a:t>
            </a:r>
            <a:r>
              <a:rPr lang="ru-RU" dirty="0" err="1"/>
              <a:t>сонымен</a:t>
            </a:r>
            <a:r>
              <a:rPr lang="ru-RU" dirty="0"/>
              <a:t> </a:t>
            </a:r>
            <a:r>
              <a:rPr lang="ru-RU" dirty="0" err="1"/>
              <a:t>қатар</a:t>
            </a:r>
            <a:r>
              <a:rPr lang="ru-RU" dirty="0"/>
              <a:t> </a:t>
            </a:r>
            <a:r>
              <a:rPr lang="ru-RU" dirty="0" err="1"/>
              <a:t>жаңа</a:t>
            </a:r>
            <a:r>
              <a:rPr lang="ru-RU" dirty="0"/>
              <a:t> </a:t>
            </a:r>
            <a:r>
              <a:rPr lang="ru-RU" dirty="0" err="1"/>
              <a:t>тиімді</a:t>
            </a:r>
            <a:r>
              <a:rPr lang="ru-RU" dirty="0"/>
              <a:t> </a:t>
            </a:r>
            <a:r>
              <a:rPr lang="ru-RU" dirty="0" err="1"/>
              <a:t>мақсаттарды</a:t>
            </a:r>
            <a:r>
              <a:rPr lang="ru-RU" dirty="0"/>
              <a:t>, </a:t>
            </a:r>
            <a:r>
              <a:rPr lang="ru-RU" dirty="0" err="1"/>
              <a:t>жолдарды</a:t>
            </a:r>
            <a:r>
              <a:rPr lang="ru-RU" dirty="0"/>
              <a:t> </a:t>
            </a:r>
            <a:r>
              <a:rPr lang="ru-RU" dirty="0" err="1"/>
              <a:t>көрсетіп</a:t>
            </a:r>
            <a:r>
              <a:rPr lang="ru-RU" dirty="0"/>
              <a:t> </a:t>
            </a:r>
            <a:r>
              <a:rPr lang="ru-RU" dirty="0" err="1"/>
              <a:t>түсіндіре</a:t>
            </a:r>
            <a:r>
              <a:rPr lang="ru-RU" dirty="0"/>
              <a:t> </a:t>
            </a:r>
            <a:r>
              <a:rPr lang="ru-RU" dirty="0" err="1"/>
              <a:t>алады</a:t>
            </a:r>
            <a:r>
              <a:rPr lang="ru-RU" dirty="0"/>
              <a:t>. </a:t>
            </a:r>
            <a:r>
              <a:rPr lang="ru-RU" dirty="0" err="1"/>
              <a:t>Ғылым</a:t>
            </a:r>
            <a:r>
              <a:rPr lang="ru-RU" dirty="0"/>
              <a:t> </a:t>
            </a:r>
            <a:r>
              <a:rPr lang="ru-RU" dirty="0" err="1"/>
              <a:t>өзімізге</a:t>
            </a:r>
            <a:r>
              <a:rPr lang="ru-RU" dirty="0"/>
              <a:t> </a:t>
            </a:r>
            <a:r>
              <a:rPr lang="ru-RU" dirty="0" err="1"/>
              <a:t>лайықты</a:t>
            </a:r>
            <a:r>
              <a:rPr lang="ru-RU" dirty="0"/>
              <a:t> </a:t>
            </a:r>
            <a:r>
              <a:rPr lang="ru-RU" dirty="0" err="1"/>
              <a:t>өмірді</a:t>
            </a:r>
            <a:r>
              <a:rPr lang="ru-RU" dirty="0"/>
              <a:t> </a:t>
            </a:r>
            <a:r>
              <a:rPr lang="ru-RU" dirty="0" err="1"/>
              <a:t>құру</a:t>
            </a:r>
            <a:r>
              <a:rPr lang="ru-RU" dirty="0"/>
              <a:t> </a:t>
            </a:r>
            <a:r>
              <a:rPr lang="ru-RU" dirty="0" err="1"/>
              <a:t>туралы</a:t>
            </a:r>
            <a:r>
              <a:rPr lang="ru-RU" dirty="0"/>
              <a:t> тек </a:t>
            </a:r>
            <a:r>
              <a:rPr lang="ru-RU" dirty="0" err="1"/>
              <a:t>қана</a:t>
            </a:r>
            <a:r>
              <a:rPr lang="ru-RU" dirty="0"/>
              <a:t> </a:t>
            </a:r>
            <a:r>
              <a:rPr lang="ru-RU" dirty="0" err="1"/>
              <a:t>меңзей</a:t>
            </a:r>
            <a:r>
              <a:rPr lang="ru-RU" dirty="0"/>
              <a:t> </a:t>
            </a:r>
            <a:r>
              <a:rPr lang="ru-RU" dirty="0" err="1"/>
              <a:t>алады</a:t>
            </a:r>
            <a:r>
              <a:rPr lang="ru-RU" dirty="0"/>
              <a:t>. </a:t>
            </a:r>
          </a:p>
          <a:p>
            <a:pPr algn="just"/>
            <a:endParaRPr lang="ru-RU" dirty="0"/>
          </a:p>
        </p:txBody>
      </p:sp>
    </p:spTree>
    <p:extLst>
      <p:ext uri="{BB962C8B-B14F-4D97-AF65-F5344CB8AC3E}">
        <p14:creationId xmlns:p14="http://schemas.microsoft.com/office/powerpoint/2010/main" val="415979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b="1" dirty="0" err="1" smtClean="0"/>
              <a:t>Рационалды</a:t>
            </a:r>
            <a:r>
              <a:rPr lang="ru-RU" b="1" dirty="0" smtClean="0"/>
              <a:t> </a:t>
            </a:r>
            <a:r>
              <a:rPr lang="ru-RU" b="1" dirty="0" err="1"/>
              <a:t>эмоционалды</a:t>
            </a:r>
            <a:r>
              <a:rPr lang="ru-RU" b="1" dirty="0"/>
              <a:t> </a:t>
            </a:r>
            <a:r>
              <a:rPr lang="ru-RU" b="1" dirty="0" smtClean="0"/>
              <a:t>терапия</a:t>
            </a:r>
            <a:endParaRPr lang="ru-RU" dirty="0"/>
          </a:p>
        </p:txBody>
      </p:sp>
      <p:sp>
        <p:nvSpPr>
          <p:cNvPr id="3" name="Объект 2"/>
          <p:cNvSpPr>
            <a:spLocks noGrp="1"/>
          </p:cNvSpPr>
          <p:nvPr>
            <p:ph idx="1"/>
          </p:nvPr>
        </p:nvSpPr>
        <p:spPr/>
        <p:txBody>
          <a:bodyPr/>
          <a:lstStyle/>
          <a:p>
            <a:pPr marL="0" indent="0" algn="just">
              <a:buNone/>
            </a:pPr>
            <a:r>
              <a:rPr lang="en-US" dirty="0" smtClean="0"/>
              <a:t> </a:t>
            </a:r>
            <a:r>
              <a:rPr lang="ru-RU" sz="2800" dirty="0" err="1">
                <a:solidFill>
                  <a:srgbClr val="FF0000"/>
                </a:solidFill>
              </a:rPr>
              <a:t>жағымсыз</a:t>
            </a:r>
            <a:r>
              <a:rPr lang="ru-RU" sz="2800" dirty="0">
                <a:solidFill>
                  <a:srgbClr val="FF0000"/>
                </a:solidFill>
              </a:rPr>
              <a:t> </a:t>
            </a:r>
            <a:r>
              <a:rPr lang="ru-RU" sz="2800" dirty="0" err="1">
                <a:solidFill>
                  <a:srgbClr val="FF0000"/>
                </a:solidFill>
              </a:rPr>
              <a:t>ойлар</a:t>
            </a:r>
            <a:r>
              <a:rPr lang="ru-RU" sz="2800" dirty="0">
                <a:solidFill>
                  <a:srgbClr val="FF0000"/>
                </a:solidFill>
              </a:rPr>
              <a:t> мен </a:t>
            </a:r>
            <a:r>
              <a:rPr lang="ru-RU" sz="2800" dirty="0" err="1">
                <a:solidFill>
                  <a:srgbClr val="FF0000"/>
                </a:solidFill>
              </a:rPr>
              <a:t>эмоцияларды</a:t>
            </a:r>
            <a:r>
              <a:rPr lang="ru-RU" sz="2800" dirty="0">
                <a:solidFill>
                  <a:srgbClr val="FF0000"/>
                </a:solidFill>
              </a:rPr>
              <a:t> </a:t>
            </a:r>
            <a:r>
              <a:rPr lang="ru-RU" sz="2800" dirty="0" err="1">
                <a:solidFill>
                  <a:srgbClr val="FF0000"/>
                </a:solidFill>
              </a:rPr>
              <a:t>анықтауға</a:t>
            </a:r>
            <a:r>
              <a:rPr lang="ru-RU" sz="2800" dirty="0">
                <a:solidFill>
                  <a:srgbClr val="FF0000"/>
                </a:solidFill>
              </a:rPr>
              <a:t>, </a:t>
            </a:r>
            <a:r>
              <a:rPr lang="ru-RU" sz="2800" dirty="0" err="1">
                <a:solidFill>
                  <a:srgbClr val="FF0000"/>
                </a:solidFill>
              </a:rPr>
              <a:t>олардың</a:t>
            </a:r>
            <a:r>
              <a:rPr lang="ru-RU" sz="2800" dirty="0">
                <a:solidFill>
                  <a:srgbClr val="FF0000"/>
                </a:solidFill>
              </a:rPr>
              <a:t> </a:t>
            </a:r>
            <a:r>
              <a:rPr lang="ru-RU" sz="2800" dirty="0" err="1">
                <a:solidFill>
                  <a:srgbClr val="FF0000"/>
                </a:solidFill>
              </a:rPr>
              <a:t>рационалдылығына</a:t>
            </a:r>
            <a:r>
              <a:rPr lang="ru-RU" sz="2800" dirty="0">
                <a:solidFill>
                  <a:srgbClr val="FF0000"/>
                </a:solidFill>
              </a:rPr>
              <a:t> </a:t>
            </a:r>
            <a:r>
              <a:rPr lang="ru-RU" sz="2800" dirty="0" err="1">
                <a:solidFill>
                  <a:srgbClr val="FF0000"/>
                </a:solidFill>
              </a:rPr>
              <a:t>күмән</a:t>
            </a:r>
            <a:r>
              <a:rPr lang="ru-RU" sz="2800" dirty="0">
                <a:solidFill>
                  <a:srgbClr val="FF0000"/>
                </a:solidFill>
              </a:rPr>
              <a:t> </a:t>
            </a:r>
            <a:r>
              <a:rPr lang="ru-RU" sz="2800" dirty="0" err="1">
                <a:solidFill>
                  <a:srgbClr val="FF0000"/>
                </a:solidFill>
              </a:rPr>
              <a:t>келтіруге</a:t>
            </a:r>
            <a:r>
              <a:rPr lang="ru-RU" sz="2800" dirty="0">
                <a:solidFill>
                  <a:srgbClr val="FF0000"/>
                </a:solidFill>
              </a:rPr>
              <a:t> </a:t>
            </a:r>
            <a:r>
              <a:rPr lang="ru-RU" sz="2800" dirty="0" err="1">
                <a:solidFill>
                  <a:srgbClr val="FF0000"/>
                </a:solidFill>
              </a:rPr>
              <a:t>және</a:t>
            </a:r>
            <a:r>
              <a:rPr lang="ru-RU" sz="2800" dirty="0">
                <a:solidFill>
                  <a:srgbClr val="FF0000"/>
                </a:solidFill>
              </a:rPr>
              <a:t> </a:t>
            </a:r>
            <a:r>
              <a:rPr lang="ru-RU" sz="2800" dirty="0" err="1">
                <a:solidFill>
                  <a:srgbClr val="FF0000"/>
                </a:solidFill>
              </a:rPr>
              <a:t>оларды</a:t>
            </a:r>
            <a:r>
              <a:rPr lang="ru-RU" sz="2800" dirty="0">
                <a:solidFill>
                  <a:srgbClr val="FF0000"/>
                </a:solidFill>
              </a:rPr>
              <a:t> </a:t>
            </a:r>
            <a:r>
              <a:rPr lang="ru-RU" sz="2800" dirty="0" err="1">
                <a:solidFill>
                  <a:srgbClr val="FF0000"/>
                </a:solidFill>
              </a:rPr>
              <a:t>бейімделгіш</a:t>
            </a:r>
            <a:r>
              <a:rPr lang="ru-RU" sz="2800" dirty="0">
                <a:solidFill>
                  <a:srgbClr val="FF0000"/>
                </a:solidFill>
              </a:rPr>
              <a:t> </a:t>
            </a:r>
            <a:r>
              <a:rPr lang="ru-RU" sz="2800" dirty="0" err="1">
                <a:solidFill>
                  <a:srgbClr val="FF0000"/>
                </a:solidFill>
              </a:rPr>
              <a:t>нанымдармен</a:t>
            </a:r>
            <a:r>
              <a:rPr lang="ru-RU" sz="2800" dirty="0">
                <a:solidFill>
                  <a:srgbClr val="FF0000"/>
                </a:solidFill>
              </a:rPr>
              <a:t> </a:t>
            </a:r>
            <a:r>
              <a:rPr lang="ru-RU" sz="2800" dirty="0" err="1">
                <a:solidFill>
                  <a:srgbClr val="FF0000"/>
                </a:solidFill>
              </a:rPr>
              <a:t>алмастыруға</a:t>
            </a:r>
            <a:r>
              <a:rPr lang="ru-RU" sz="2800" dirty="0">
                <a:solidFill>
                  <a:srgbClr val="FF0000"/>
                </a:solidFill>
              </a:rPr>
              <a:t> </a:t>
            </a:r>
            <a:r>
              <a:rPr lang="ru-RU" sz="2800" dirty="0" err="1">
                <a:solidFill>
                  <a:srgbClr val="FF0000"/>
                </a:solidFill>
              </a:rPr>
              <a:t>мүмкіндік</a:t>
            </a:r>
            <a:r>
              <a:rPr lang="ru-RU" sz="2800" dirty="0">
                <a:solidFill>
                  <a:srgbClr val="FF0000"/>
                </a:solidFill>
              </a:rPr>
              <a:t> </a:t>
            </a:r>
            <a:r>
              <a:rPr lang="ru-RU" sz="2800" dirty="0" err="1">
                <a:solidFill>
                  <a:srgbClr val="FF0000"/>
                </a:solidFill>
              </a:rPr>
              <a:t>беретін</a:t>
            </a:r>
            <a:r>
              <a:rPr lang="ru-RU" sz="2800" dirty="0">
                <a:solidFill>
                  <a:srgbClr val="FF0000"/>
                </a:solidFill>
              </a:rPr>
              <a:t> </a:t>
            </a:r>
            <a:r>
              <a:rPr lang="ru-RU" sz="2800" dirty="0" err="1">
                <a:solidFill>
                  <a:srgbClr val="FF0000"/>
                </a:solidFill>
              </a:rPr>
              <a:t>психотерапияның</a:t>
            </a:r>
            <a:r>
              <a:rPr lang="ru-RU" sz="2800" dirty="0">
                <a:solidFill>
                  <a:srgbClr val="FF0000"/>
                </a:solidFill>
              </a:rPr>
              <a:t> </a:t>
            </a:r>
            <a:r>
              <a:rPr lang="ru-RU" sz="2800" dirty="0" err="1">
                <a:solidFill>
                  <a:srgbClr val="FF0000"/>
                </a:solidFill>
              </a:rPr>
              <a:t>қысқа</a:t>
            </a:r>
            <a:r>
              <a:rPr lang="ru-RU" sz="2800" dirty="0">
                <a:solidFill>
                  <a:srgbClr val="FF0000"/>
                </a:solidFill>
              </a:rPr>
              <a:t> </a:t>
            </a:r>
            <a:r>
              <a:rPr lang="ru-RU" sz="2800" dirty="0" err="1">
                <a:solidFill>
                  <a:srgbClr val="FF0000"/>
                </a:solidFill>
              </a:rPr>
              <a:t>түрі</a:t>
            </a:r>
            <a:r>
              <a:rPr lang="ru-RU" sz="2800" dirty="0">
                <a:solidFill>
                  <a:srgbClr val="FF0000"/>
                </a:solidFill>
              </a:rPr>
              <a:t>. </a:t>
            </a:r>
            <a:r>
              <a:rPr lang="ru-RU" sz="2800" dirty="0" err="1">
                <a:solidFill>
                  <a:srgbClr val="FF0000"/>
                </a:solidFill>
              </a:rPr>
              <a:t>Сіздің</a:t>
            </a:r>
            <a:r>
              <a:rPr lang="ru-RU" sz="2800" dirty="0">
                <a:solidFill>
                  <a:srgbClr val="FF0000"/>
                </a:solidFill>
              </a:rPr>
              <a:t> </a:t>
            </a:r>
            <a:r>
              <a:rPr lang="ru-RU" sz="2800" dirty="0" err="1">
                <a:solidFill>
                  <a:srgbClr val="FF0000"/>
                </a:solidFill>
              </a:rPr>
              <a:t>түпкі</a:t>
            </a:r>
            <a:r>
              <a:rPr lang="ru-RU" sz="2800" dirty="0">
                <a:solidFill>
                  <a:srgbClr val="FF0000"/>
                </a:solidFill>
              </a:rPr>
              <a:t> </a:t>
            </a:r>
            <a:r>
              <a:rPr lang="ru-RU" sz="2800" dirty="0" err="1">
                <a:solidFill>
                  <a:srgbClr val="FF0000"/>
                </a:solidFill>
              </a:rPr>
              <a:t>мақсатыңыз</a:t>
            </a:r>
            <a:r>
              <a:rPr lang="ru-RU" sz="2800" dirty="0">
                <a:solidFill>
                  <a:srgbClr val="FF0000"/>
                </a:solidFill>
              </a:rPr>
              <a:t> - </a:t>
            </a:r>
            <a:r>
              <a:rPr lang="ru-RU" sz="2800" dirty="0" err="1">
                <a:solidFill>
                  <a:srgbClr val="FF0000"/>
                </a:solidFill>
              </a:rPr>
              <a:t>өмір</a:t>
            </a:r>
            <a:r>
              <a:rPr lang="ru-RU" sz="2800" dirty="0">
                <a:solidFill>
                  <a:srgbClr val="FF0000"/>
                </a:solidFill>
              </a:rPr>
              <a:t> мен </a:t>
            </a:r>
            <a:r>
              <a:rPr lang="ru-RU" sz="2800" dirty="0" err="1">
                <a:solidFill>
                  <a:srgbClr val="FF0000"/>
                </a:solidFill>
              </a:rPr>
              <a:t>бақытты</a:t>
            </a:r>
            <a:r>
              <a:rPr lang="ru-RU" sz="2800" dirty="0">
                <a:solidFill>
                  <a:srgbClr val="FF0000"/>
                </a:solidFill>
              </a:rPr>
              <a:t> </a:t>
            </a:r>
            <a:r>
              <a:rPr lang="ru-RU" sz="2800" dirty="0" err="1">
                <a:solidFill>
                  <a:srgbClr val="FF0000"/>
                </a:solidFill>
              </a:rPr>
              <a:t>өмір</a:t>
            </a:r>
            <a:r>
              <a:rPr lang="ru-RU" sz="2800" dirty="0">
                <a:solidFill>
                  <a:srgbClr val="FF0000"/>
                </a:solidFill>
              </a:rPr>
              <a:t> </a:t>
            </a:r>
            <a:r>
              <a:rPr lang="ru-RU" sz="2800" dirty="0" err="1">
                <a:solidFill>
                  <a:srgbClr val="FF0000"/>
                </a:solidFill>
              </a:rPr>
              <a:t>сүру</a:t>
            </a:r>
            <a:r>
              <a:rPr lang="ru-RU" sz="2800" dirty="0">
                <a:solidFill>
                  <a:srgbClr val="FF0000"/>
                </a:solidFill>
              </a:rPr>
              <a:t> </a:t>
            </a:r>
            <a:r>
              <a:rPr lang="ru-RU" sz="2800" dirty="0" err="1">
                <a:solidFill>
                  <a:srgbClr val="FF0000"/>
                </a:solidFill>
              </a:rPr>
              <a:t>үшін</a:t>
            </a:r>
            <a:r>
              <a:rPr lang="ru-RU" sz="2800" dirty="0">
                <a:solidFill>
                  <a:srgbClr val="FF0000"/>
                </a:solidFill>
              </a:rPr>
              <a:t> </a:t>
            </a:r>
            <a:r>
              <a:rPr lang="ru-RU" sz="2800" dirty="0" err="1">
                <a:solidFill>
                  <a:srgbClr val="FF0000"/>
                </a:solidFill>
              </a:rPr>
              <a:t>мінез-құлық</a:t>
            </a:r>
            <a:r>
              <a:rPr lang="ru-RU" sz="2800" dirty="0">
                <a:solidFill>
                  <a:srgbClr val="FF0000"/>
                </a:solidFill>
              </a:rPr>
              <a:t> пен </a:t>
            </a:r>
            <a:r>
              <a:rPr lang="ru-RU" sz="2800" dirty="0" err="1">
                <a:solidFill>
                  <a:srgbClr val="FF0000"/>
                </a:solidFill>
              </a:rPr>
              <a:t>эмоционалды</a:t>
            </a:r>
            <a:r>
              <a:rPr lang="ru-RU" sz="2800" dirty="0">
                <a:solidFill>
                  <a:srgbClr val="FF0000"/>
                </a:solidFill>
              </a:rPr>
              <a:t> </a:t>
            </a:r>
            <a:r>
              <a:rPr lang="ru-RU" sz="2800" dirty="0" err="1">
                <a:solidFill>
                  <a:srgbClr val="FF0000"/>
                </a:solidFill>
              </a:rPr>
              <a:t>мәселелерді</a:t>
            </a:r>
            <a:r>
              <a:rPr lang="ru-RU" sz="2800" dirty="0">
                <a:solidFill>
                  <a:srgbClr val="FF0000"/>
                </a:solidFill>
              </a:rPr>
              <a:t> </a:t>
            </a:r>
            <a:r>
              <a:rPr lang="ru-RU" sz="2800" dirty="0" err="1">
                <a:solidFill>
                  <a:srgbClr val="FF0000"/>
                </a:solidFill>
              </a:rPr>
              <a:t>анықтау</a:t>
            </a:r>
            <a:r>
              <a:rPr lang="ru-RU" sz="2800" dirty="0">
                <a:solidFill>
                  <a:srgbClr val="FF0000"/>
                </a:solidFill>
              </a:rPr>
              <a:t>.</a:t>
            </a:r>
          </a:p>
        </p:txBody>
      </p:sp>
    </p:spTree>
    <p:extLst>
      <p:ext uri="{BB962C8B-B14F-4D97-AF65-F5344CB8AC3E}">
        <p14:creationId xmlns:p14="http://schemas.microsoft.com/office/powerpoint/2010/main" val="125866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Рационалды</a:t>
            </a:r>
            <a:r>
              <a:rPr lang="ru-RU" dirty="0"/>
              <a:t> </a:t>
            </a:r>
            <a:r>
              <a:rPr lang="ru-RU" dirty="0" err="1"/>
              <a:t>эмоционалды</a:t>
            </a:r>
            <a:r>
              <a:rPr lang="ru-RU" dirty="0"/>
              <a:t> терапия </a:t>
            </a:r>
          </a:p>
        </p:txBody>
      </p:sp>
      <p:sp>
        <p:nvSpPr>
          <p:cNvPr id="3" name="Объект 2"/>
          <p:cNvSpPr>
            <a:spLocks noGrp="1"/>
          </p:cNvSpPr>
          <p:nvPr>
            <p:ph idx="1"/>
          </p:nvPr>
        </p:nvSpPr>
        <p:spPr>
          <a:xfrm>
            <a:off x="2589212" y="2142931"/>
            <a:ext cx="8915400" cy="3777622"/>
          </a:xfrm>
        </p:spPr>
        <p:txBody>
          <a:bodyPr>
            <a:normAutofit fontScale="85000" lnSpcReduction="20000"/>
          </a:bodyPr>
          <a:lstStyle/>
          <a:p>
            <a:r>
              <a:rPr lang="ru-RU" sz="2800" dirty="0" smtClean="0">
                <a:solidFill>
                  <a:srgbClr val="FF0000"/>
                </a:solidFill>
              </a:rPr>
              <a:t>психотерапия </a:t>
            </a:r>
            <a:r>
              <a:rPr lang="ru-RU" sz="2800" dirty="0" err="1">
                <a:solidFill>
                  <a:srgbClr val="FF0000"/>
                </a:solidFill>
              </a:rPr>
              <a:t>саласында</a:t>
            </a:r>
            <a:r>
              <a:rPr lang="ru-RU" sz="2800" dirty="0">
                <a:solidFill>
                  <a:srgbClr val="FF0000"/>
                </a:solidFill>
              </a:rPr>
              <a:t> </a:t>
            </a:r>
            <a:r>
              <a:rPr lang="ru-RU" sz="2800" dirty="0" err="1">
                <a:solidFill>
                  <a:srgbClr val="FF0000"/>
                </a:solidFill>
              </a:rPr>
              <a:t>енгізілген</a:t>
            </a:r>
            <a:r>
              <a:rPr lang="ru-RU" sz="2800" dirty="0">
                <a:solidFill>
                  <a:srgbClr val="FF0000"/>
                </a:solidFill>
              </a:rPr>
              <a:t> </a:t>
            </a:r>
            <a:r>
              <a:rPr lang="ru-RU" sz="2800" dirty="0" err="1">
                <a:solidFill>
                  <a:srgbClr val="FF0000"/>
                </a:solidFill>
              </a:rPr>
              <a:t>алғашқы</a:t>
            </a:r>
            <a:r>
              <a:rPr lang="ru-RU" sz="2800" dirty="0">
                <a:solidFill>
                  <a:srgbClr val="FF0000"/>
                </a:solidFill>
              </a:rPr>
              <a:t> </a:t>
            </a:r>
            <a:r>
              <a:rPr lang="ru-RU" sz="2800" dirty="0" err="1">
                <a:solidFill>
                  <a:srgbClr val="FF0000"/>
                </a:solidFill>
              </a:rPr>
              <a:t>когнитивті</a:t>
            </a:r>
            <a:r>
              <a:rPr lang="ru-RU" sz="2800" dirty="0">
                <a:solidFill>
                  <a:srgbClr val="FF0000"/>
                </a:solidFill>
              </a:rPr>
              <a:t> </a:t>
            </a:r>
            <a:r>
              <a:rPr lang="ru-RU" sz="2800" dirty="0" err="1">
                <a:solidFill>
                  <a:srgbClr val="FF0000"/>
                </a:solidFill>
              </a:rPr>
              <a:t>терапияның</a:t>
            </a:r>
            <a:r>
              <a:rPr lang="ru-RU" sz="2800" dirty="0">
                <a:solidFill>
                  <a:srgbClr val="FF0000"/>
                </a:solidFill>
              </a:rPr>
              <a:t> </a:t>
            </a:r>
            <a:r>
              <a:rPr lang="ru-RU" sz="2800" dirty="0" err="1">
                <a:solidFill>
                  <a:srgbClr val="FF0000"/>
                </a:solidFill>
              </a:rPr>
              <a:t>бірі</a:t>
            </a:r>
            <a:r>
              <a:rPr lang="ru-RU" sz="2800" dirty="0">
                <a:solidFill>
                  <a:srgbClr val="FF0000"/>
                </a:solidFill>
              </a:rPr>
              <a:t> </a:t>
            </a:r>
            <a:r>
              <a:rPr lang="ru-RU" sz="2800" dirty="0" err="1">
                <a:solidFill>
                  <a:srgbClr val="FF0000"/>
                </a:solidFill>
              </a:rPr>
              <a:t>болды</a:t>
            </a:r>
            <a:r>
              <a:rPr lang="ru-RU" sz="2800" dirty="0">
                <a:solidFill>
                  <a:srgbClr val="FF0000"/>
                </a:solidFill>
              </a:rPr>
              <a:t>. </a:t>
            </a:r>
            <a:r>
              <a:rPr lang="ru-RU" sz="2800" dirty="0" err="1">
                <a:solidFill>
                  <a:srgbClr val="FF0000"/>
                </a:solidFill>
              </a:rPr>
              <a:t>Шындығында</a:t>
            </a:r>
            <a:r>
              <a:rPr lang="ru-RU" sz="2800" dirty="0">
                <a:solidFill>
                  <a:srgbClr val="FF0000"/>
                </a:solidFill>
              </a:rPr>
              <a:t>, </a:t>
            </a:r>
            <a:r>
              <a:rPr lang="ru-RU" sz="2800" dirty="0" err="1">
                <a:solidFill>
                  <a:srgbClr val="FF0000"/>
                </a:solidFill>
              </a:rPr>
              <a:t>әйгілі</a:t>
            </a:r>
            <a:r>
              <a:rPr lang="ru-RU" sz="2800" dirty="0">
                <a:solidFill>
                  <a:srgbClr val="FF0000"/>
                </a:solidFill>
              </a:rPr>
              <a:t> </a:t>
            </a:r>
            <a:r>
              <a:rPr lang="ru-RU" sz="2800" dirty="0" err="1">
                <a:solidFill>
                  <a:srgbClr val="FF0000"/>
                </a:solidFill>
              </a:rPr>
              <a:t>американдық</a:t>
            </a:r>
            <a:r>
              <a:rPr lang="ru-RU" sz="2800" dirty="0">
                <a:solidFill>
                  <a:srgbClr val="FF0000"/>
                </a:solidFill>
              </a:rPr>
              <a:t> психотерапевт Альберт Эллис </a:t>
            </a:r>
            <a:r>
              <a:rPr lang="ru-RU" sz="2800" dirty="0" err="1">
                <a:solidFill>
                  <a:srgbClr val="FF0000"/>
                </a:solidFill>
              </a:rPr>
              <a:t>ойлап</a:t>
            </a:r>
            <a:r>
              <a:rPr lang="ru-RU" sz="2800" dirty="0">
                <a:solidFill>
                  <a:srgbClr val="FF0000"/>
                </a:solidFill>
              </a:rPr>
              <a:t> </a:t>
            </a:r>
            <a:r>
              <a:rPr lang="ru-RU" sz="2800" dirty="0" err="1">
                <a:solidFill>
                  <a:srgbClr val="FF0000"/>
                </a:solidFill>
              </a:rPr>
              <a:t>тапқан</a:t>
            </a:r>
            <a:r>
              <a:rPr lang="ru-RU" sz="2800" dirty="0">
                <a:solidFill>
                  <a:srgbClr val="FF0000"/>
                </a:solidFill>
              </a:rPr>
              <a:t> </a:t>
            </a:r>
            <a:r>
              <a:rPr lang="ru-RU" sz="2800" dirty="0" err="1">
                <a:solidFill>
                  <a:srgbClr val="FF0000"/>
                </a:solidFill>
              </a:rPr>
              <a:t>бұл</a:t>
            </a:r>
            <a:r>
              <a:rPr lang="ru-RU" sz="2800" dirty="0">
                <a:solidFill>
                  <a:srgbClr val="FF0000"/>
                </a:solidFill>
              </a:rPr>
              <a:t> </a:t>
            </a:r>
            <a:r>
              <a:rPr lang="ru-RU" sz="2800" dirty="0" err="1">
                <a:solidFill>
                  <a:srgbClr val="FF0000"/>
                </a:solidFill>
              </a:rPr>
              <a:t>емдеу</a:t>
            </a:r>
            <a:r>
              <a:rPr lang="ru-RU" sz="2800" dirty="0">
                <a:solidFill>
                  <a:srgbClr val="FF0000"/>
                </a:solidFill>
              </a:rPr>
              <a:t> </a:t>
            </a:r>
            <a:r>
              <a:rPr lang="ru-RU" sz="2800" dirty="0" err="1">
                <a:solidFill>
                  <a:srgbClr val="FF0000"/>
                </a:solidFill>
              </a:rPr>
              <a:t>әдісі</a:t>
            </a:r>
            <a:r>
              <a:rPr lang="ru-RU" sz="2800" dirty="0">
                <a:solidFill>
                  <a:srgbClr val="FF0000"/>
                </a:solidFill>
              </a:rPr>
              <a:t> 1955 </a:t>
            </a:r>
            <a:r>
              <a:rPr lang="ru-RU" sz="2800" dirty="0" err="1">
                <a:solidFill>
                  <a:srgbClr val="FF0000"/>
                </a:solidFill>
              </a:rPr>
              <a:t>жылы-ақ</a:t>
            </a:r>
            <a:r>
              <a:rPr lang="ru-RU" sz="2800" dirty="0">
                <a:solidFill>
                  <a:srgbClr val="FF0000"/>
                </a:solidFill>
              </a:rPr>
              <a:t> </a:t>
            </a:r>
            <a:r>
              <a:rPr lang="ru-RU" sz="2800" dirty="0" err="1">
                <a:solidFill>
                  <a:srgbClr val="FF0000"/>
                </a:solidFill>
              </a:rPr>
              <a:t>қолданыла</a:t>
            </a:r>
            <a:r>
              <a:rPr lang="ru-RU" sz="2800" dirty="0">
                <a:solidFill>
                  <a:srgbClr val="FF0000"/>
                </a:solidFill>
              </a:rPr>
              <a:t> </a:t>
            </a:r>
            <a:r>
              <a:rPr lang="ru-RU" sz="2800" dirty="0" err="1">
                <a:solidFill>
                  <a:srgbClr val="FF0000"/>
                </a:solidFill>
              </a:rPr>
              <a:t>бастады</a:t>
            </a:r>
            <a:r>
              <a:rPr lang="ru-RU" sz="2800" dirty="0" smtClean="0">
                <a:solidFill>
                  <a:srgbClr val="FF0000"/>
                </a:solidFill>
              </a:rPr>
              <a:t>.</a:t>
            </a:r>
            <a:r>
              <a:rPr lang="ru-RU" sz="2800" dirty="0"/>
              <a:t>  </a:t>
            </a:r>
            <a:r>
              <a:rPr lang="ru-RU" sz="2800" dirty="0" err="1"/>
              <a:t>Ол</a:t>
            </a:r>
            <a:r>
              <a:rPr lang="ru-RU" sz="2800" dirty="0"/>
              <a:t> </a:t>
            </a:r>
            <a:r>
              <a:rPr lang="ru-RU" sz="2800" dirty="0" err="1"/>
              <a:t>психикалық</a:t>
            </a:r>
            <a:r>
              <a:rPr lang="ru-RU" sz="2800" dirty="0"/>
              <a:t> </a:t>
            </a:r>
            <a:r>
              <a:rPr lang="ru-RU" sz="2800" dirty="0" err="1"/>
              <a:t>бұзылулардың</a:t>
            </a:r>
            <a:r>
              <a:rPr lang="ru-RU" sz="2800" dirty="0"/>
              <a:t> </a:t>
            </a:r>
            <a:r>
              <a:rPr lang="ru-RU" sz="2800" dirty="0" err="1"/>
              <a:t>себептері</a:t>
            </a:r>
            <a:r>
              <a:rPr lang="ru-RU" sz="2800" dirty="0"/>
              <a:t> </a:t>
            </a:r>
            <a:r>
              <a:rPr lang="ru-RU" sz="2800" dirty="0" err="1"/>
              <a:t>иррационалды</a:t>
            </a:r>
            <a:r>
              <a:rPr lang="ru-RU" sz="2800" dirty="0"/>
              <a:t> - </a:t>
            </a:r>
            <a:r>
              <a:rPr lang="ru-RU" sz="2800" dirty="0" err="1"/>
              <a:t>қате</a:t>
            </a:r>
            <a:r>
              <a:rPr lang="ru-RU" sz="2800" dirty="0"/>
              <a:t> </a:t>
            </a:r>
            <a:r>
              <a:rPr lang="ru-RU" sz="2800" dirty="0" err="1"/>
              <a:t>когнитивтік</a:t>
            </a:r>
            <a:r>
              <a:rPr lang="ru-RU" sz="2800" dirty="0"/>
              <a:t> </a:t>
            </a:r>
            <a:r>
              <a:rPr lang="ru-RU" sz="2800" dirty="0" err="1"/>
              <a:t>параметрлер</a:t>
            </a:r>
            <a:r>
              <a:rPr lang="ru-RU" sz="2800" dirty="0"/>
              <a:t> </a:t>
            </a:r>
            <a:r>
              <a:rPr lang="ru-RU" sz="2800" dirty="0" err="1"/>
              <a:t>деп</a:t>
            </a:r>
            <a:r>
              <a:rPr lang="ru-RU" sz="2800" dirty="0"/>
              <a:t> </a:t>
            </a:r>
            <a:r>
              <a:rPr lang="ru-RU" sz="2800" dirty="0" err="1"/>
              <a:t>санайды</a:t>
            </a:r>
            <a:r>
              <a:rPr lang="ru-RU" sz="2800" dirty="0"/>
              <a:t>. </a:t>
            </a:r>
            <a:r>
              <a:rPr lang="ru-RU" sz="2800" dirty="0" err="1"/>
              <a:t>Психологиялық</a:t>
            </a:r>
            <a:r>
              <a:rPr lang="ru-RU" sz="2800" dirty="0"/>
              <a:t> </a:t>
            </a:r>
            <a:r>
              <a:rPr lang="ru-RU" sz="2800" dirty="0" err="1"/>
              <a:t>проблемалардың</a:t>
            </a:r>
            <a:r>
              <a:rPr lang="ru-RU" sz="2800" dirty="0"/>
              <a:t> </a:t>
            </a:r>
            <a:r>
              <a:rPr lang="ru-RU" sz="2800" dirty="0" err="1"/>
              <a:t>негізгі</a:t>
            </a:r>
            <a:r>
              <a:rPr lang="ru-RU" sz="2800" dirty="0"/>
              <a:t> </a:t>
            </a:r>
            <a:r>
              <a:rPr lang="ru-RU" sz="2800" dirty="0" err="1" smtClean="0"/>
              <a:t>түрлері</a:t>
            </a:r>
            <a:r>
              <a:rPr lang="ru-RU" sz="2800" dirty="0" smtClean="0"/>
              <a:t>:</a:t>
            </a:r>
          </a:p>
          <a:p>
            <a:r>
              <a:rPr lang="ru-RU" sz="2800" dirty="0" err="1" smtClean="0"/>
              <a:t>Өздігінен</a:t>
            </a:r>
            <a:r>
              <a:rPr lang="ru-RU" sz="2800" dirty="0" smtClean="0"/>
              <a:t> </a:t>
            </a:r>
            <a:r>
              <a:rPr lang="ru-RU" sz="2800" dirty="0" err="1"/>
              <a:t>нашарлау</a:t>
            </a:r>
            <a:r>
              <a:rPr lang="ru-RU" sz="2800" dirty="0"/>
              <a:t> </a:t>
            </a:r>
            <a:r>
              <a:rPr lang="ru-RU" sz="2800" dirty="0" err="1"/>
              <a:t>және</a:t>
            </a:r>
            <a:r>
              <a:rPr lang="ru-RU" sz="2800" dirty="0"/>
              <a:t> </a:t>
            </a:r>
            <a:r>
              <a:rPr lang="ru-RU" sz="2800" dirty="0" err="1"/>
              <a:t>өзін-өзі</a:t>
            </a:r>
            <a:r>
              <a:rPr lang="ru-RU" sz="2800" dirty="0"/>
              <a:t> </a:t>
            </a:r>
            <a:r>
              <a:rPr lang="ru-RU" sz="2800" dirty="0" err="1"/>
              <a:t>алдау</a:t>
            </a:r>
            <a:r>
              <a:rPr lang="ru-RU" sz="2800" dirty="0"/>
              <a:t>.</a:t>
            </a:r>
          </a:p>
          <a:p>
            <a:r>
              <a:rPr lang="ru-RU" sz="2800" dirty="0" err="1"/>
              <a:t>Жағдайдың</a:t>
            </a:r>
            <a:r>
              <a:rPr lang="ru-RU" sz="2800" dirty="0"/>
              <a:t> </a:t>
            </a:r>
            <a:r>
              <a:rPr lang="ru-RU" sz="2800" dirty="0" err="1"/>
              <a:t>жағымсыз</a:t>
            </a:r>
            <a:r>
              <a:rPr lang="ru-RU" sz="2800" dirty="0"/>
              <a:t> </a:t>
            </a:r>
            <a:r>
              <a:rPr lang="ru-RU" sz="2800" dirty="0" err="1"/>
              <a:t>компоненттерін</a:t>
            </a:r>
            <a:r>
              <a:rPr lang="ru-RU" sz="2800" dirty="0"/>
              <a:t> </a:t>
            </a:r>
            <a:r>
              <a:rPr lang="ru-RU" sz="2800" dirty="0" err="1"/>
              <a:t>асыра</a:t>
            </a:r>
            <a:r>
              <a:rPr lang="ru-RU" sz="2800" dirty="0"/>
              <a:t> </a:t>
            </a:r>
            <a:r>
              <a:rPr lang="ru-RU" sz="2800" dirty="0" err="1"/>
              <a:t>пайдалану</a:t>
            </a:r>
            <a:r>
              <a:rPr lang="ru-RU" sz="2800" dirty="0"/>
              <a:t>.</a:t>
            </a:r>
          </a:p>
        </p:txBody>
      </p:sp>
    </p:spTree>
    <p:extLst>
      <p:ext uri="{BB962C8B-B14F-4D97-AF65-F5344CB8AC3E}">
        <p14:creationId xmlns:p14="http://schemas.microsoft.com/office/powerpoint/2010/main" val="2538776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Рационалды-эмоциялық</a:t>
            </a:r>
            <a:r>
              <a:rPr lang="ru-RU" dirty="0"/>
              <a:t> психотерапия</a:t>
            </a:r>
            <a:br>
              <a:rPr lang="ru-RU" dirty="0"/>
            </a:br>
            <a:endParaRPr lang="ru-RU" dirty="0"/>
          </a:p>
        </p:txBody>
      </p:sp>
      <p:sp>
        <p:nvSpPr>
          <p:cNvPr id="3" name="Объект 2"/>
          <p:cNvSpPr>
            <a:spLocks noGrp="1"/>
          </p:cNvSpPr>
          <p:nvPr>
            <p:ph idx="1"/>
          </p:nvPr>
        </p:nvSpPr>
        <p:spPr/>
        <p:txBody>
          <a:bodyPr>
            <a:normAutofit fontScale="92500" lnSpcReduction="10000"/>
          </a:bodyPr>
          <a:lstStyle/>
          <a:p>
            <a:r>
              <a:rPr lang="ru-RU" dirty="0" err="1" smtClean="0"/>
              <a:t>Ол</a:t>
            </a:r>
            <a:r>
              <a:rPr lang="ru-RU" dirty="0" smtClean="0"/>
              <a:t> </a:t>
            </a:r>
            <a:r>
              <a:rPr lang="ru-RU" dirty="0" err="1"/>
              <a:t>адамның</a:t>
            </a:r>
            <a:r>
              <a:rPr lang="ru-RU" dirty="0"/>
              <a:t> </a:t>
            </a:r>
            <a:r>
              <a:rPr lang="ru-RU" dirty="0" err="1"/>
              <a:t>табиғаты</a:t>
            </a:r>
            <a:r>
              <a:rPr lang="ru-RU" dirty="0"/>
              <a:t> мен </a:t>
            </a:r>
            <a:r>
              <a:rPr lang="ru-RU" dirty="0" err="1"/>
              <a:t>адамның</a:t>
            </a:r>
            <a:r>
              <a:rPr lang="ru-RU" dirty="0"/>
              <a:t> </a:t>
            </a:r>
            <a:r>
              <a:rPr lang="ru-RU" dirty="0" err="1"/>
              <a:t>бақытсыздықтарының</a:t>
            </a:r>
            <a:r>
              <a:rPr lang="ru-RU" dirty="0"/>
              <a:t> </a:t>
            </a:r>
            <a:r>
              <a:rPr lang="ru-RU" dirty="0" err="1"/>
              <a:t>пайда</a:t>
            </a:r>
            <a:r>
              <a:rPr lang="ru-RU" dirty="0"/>
              <a:t> </a:t>
            </a:r>
            <a:r>
              <a:rPr lang="ru-RU" dirty="0" err="1"/>
              <a:t>болуына</a:t>
            </a:r>
            <a:r>
              <a:rPr lang="ru-RU" dirty="0"/>
              <a:t> </a:t>
            </a:r>
            <a:r>
              <a:rPr lang="ru-RU" dirty="0" err="1"/>
              <a:t>немесе</a:t>
            </a:r>
            <a:r>
              <a:rPr lang="ru-RU" dirty="0"/>
              <a:t> </a:t>
            </a:r>
            <a:r>
              <a:rPr lang="ru-RU" dirty="0" err="1"/>
              <a:t>эмоциялық</a:t>
            </a:r>
            <a:r>
              <a:rPr lang="ru-RU" dirty="0"/>
              <a:t> </a:t>
            </a:r>
            <a:r>
              <a:rPr lang="ru-RU" dirty="0" err="1"/>
              <a:t>бұзылуларға</a:t>
            </a:r>
            <a:r>
              <a:rPr lang="ru-RU" dirty="0"/>
              <a:t> </a:t>
            </a:r>
            <a:r>
              <a:rPr lang="ru-RU" dirty="0" err="1"/>
              <a:t>қатысты</a:t>
            </a:r>
            <a:r>
              <a:rPr lang="ru-RU" dirty="0"/>
              <a:t> </a:t>
            </a:r>
            <a:r>
              <a:rPr lang="ru-RU" dirty="0" err="1"/>
              <a:t>болжамдарға</a:t>
            </a:r>
            <a:r>
              <a:rPr lang="ru-RU" dirty="0"/>
              <a:t> </a:t>
            </a:r>
            <a:r>
              <a:rPr lang="ru-RU" dirty="0" err="1"/>
              <a:t>негізделген</a:t>
            </a:r>
            <a:r>
              <a:rPr lang="ru-RU" dirty="0"/>
              <a:t>. </a:t>
            </a:r>
            <a:r>
              <a:rPr lang="ru-RU" dirty="0" err="1"/>
              <a:t>Сыртқы</a:t>
            </a:r>
            <a:r>
              <a:rPr lang="ru-RU" dirty="0"/>
              <a:t> </a:t>
            </a:r>
            <a:r>
              <a:rPr lang="ru-RU" dirty="0" err="1"/>
              <a:t>жағдайларды</a:t>
            </a:r>
            <a:r>
              <a:rPr lang="ru-RU" dirty="0"/>
              <a:t> </a:t>
            </a:r>
            <a:r>
              <a:rPr lang="ru-RU" dirty="0" err="1"/>
              <a:t>басқаруға</a:t>
            </a:r>
            <a:r>
              <a:rPr lang="ru-RU" dirty="0"/>
              <a:t> </a:t>
            </a:r>
            <a:r>
              <a:rPr lang="ru-RU" dirty="0" err="1"/>
              <a:t>қабілетсіздік</a:t>
            </a:r>
            <a:r>
              <a:rPr lang="ru-RU" dirty="0"/>
              <a:t> </a:t>
            </a:r>
            <a:r>
              <a:rPr lang="ru-RU" dirty="0" err="1"/>
              <a:t>немесе</a:t>
            </a:r>
            <a:r>
              <a:rPr lang="ru-RU" dirty="0"/>
              <a:t> </a:t>
            </a:r>
            <a:r>
              <a:rPr lang="ru-RU" dirty="0" err="1"/>
              <a:t>әрдайым</a:t>
            </a:r>
            <a:r>
              <a:rPr lang="ru-RU" dirty="0"/>
              <a:t> </a:t>
            </a:r>
            <a:r>
              <a:rPr lang="ru-RU" dirty="0" err="1"/>
              <a:t>және</a:t>
            </a:r>
            <a:r>
              <a:rPr lang="ru-RU" dirty="0"/>
              <a:t> </a:t>
            </a:r>
            <a:r>
              <a:rPr lang="ru-RU" dirty="0" err="1"/>
              <a:t>барлығында</a:t>
            </a:r>
            <a:r>
              <a:rPr lang="ru-RU" dirty="0"/>
              <a:t> </a:t>
            </a:r>
            <a:r>
              <a:rPr lang="ru-RU" dirty="0" err="1"/>
              <a:t>бәріне</a:t>
            </a:r>
            <a:r>
              <a:rPr lang="ru-RU" dirty="0"/>
              <a:t> </a:t>
            </a:r>
            <a:r>
              <a:rPr lang="ru-RU" dirty="0" err="1"/>
              <a:t>баруды</a:t>
            </a:r>
            <a:r>
              <a:rPr lang="ru-RU" dirty="0"/>
              <a:t> </a:t>
            </a:r>
            <a:r>
              <a:rPr lang="ru-RU" dirty="0" err="1"/>
              <a:t>қалау</a:t>
            </a:r>
            <a:r>
              <a:rPr lang="ru-RU" dirty="0"/>
              <a:t> </a:t>
            </a:r>
            <a:r>
              <a:rPr lang="ru-RU" dirty="0" err="1"/>
              <a:t>сияқты</a:t>
            </a:r>
            <a:r>
              <a:rPr lang="ru-RU" dirty="0"/>
              <a:t> </a:t>
            </a:r>
            <a:r>
              <a:rPr lang="ru-RU" dirty="0" err="1"/>
              <a:t>барлық</a:t>
            </a:r>
            <a:r>
              <a:rPr lang="ru-RU" dirty="0"/>
              <a:t> </a:t>
            </a:r>
            <a:r>
              <a:rPr lang="ru-RU" dirty="0" err="1"/>
              <a:t>жалған</a:t>
            </a:r>
            <a:r>
              <a:rPr lang="ru-RU" dirty="0"/>
              <a:t> </a:t>
            </a:r>
            <a:r>
              <a:rPr lang="ru-RU" dirty="0" err="1"/>
              <a:t>ойлар</a:t>
            </a:r>
            <a:r>
              <a:rPr lang="ru-RU" dirty="0"/>
              <a:t> </a:t>
            </a:r>
            <a:r>
              <a:rPr lang="ru-RU" dirty="0" err="1"/>
              <a:t>қоғамда</a:t>
            </a:r>
            <a:r>
              <a:rPr lang="ru-RU" dirty="0"/>
              <a:t> </a:t>
            </a:r>
            <a:r>
              <a:rPr lang="ru-RU" dirty="0" err="1"/>
              <a:t>кең</a:t>
            </a:r>
            <a:r>
              <a:rPr lang="ru-RU" dirty="0"/>
              <a:t> </a:t>
            </a:r>
            <a:r>
              <a:rPr lang="ru-RU" dirty="0" err="1"/>
              <a:t>таралған</a:t>
            </a:r>
            <a:r>
              <a:rPr lang="ru-RU" dirty="0"/>
              <a:t>. </a:t>
            </a:r>
            <a:r>
              <a:rPr lang="ru-RU" dirty="0" err="1"/>
              <a:t>Олар</a:t>
            </a:r>
            <a:r>
              <a:rPr lang="ru-RU" dirty="0"/>
              <a:t> </a:t>
            </a:r>
            <a:r>
              <a:rPr lang="ru-RU" dirty="0" err="1"/>
              <a:t>неврозды</a:t>
            </a:r>
            <a:r>
              <a:rPr lang="ru-RU" dirty="0"/>
              <a:t> </a:t>
            </a:r>
            <a:r>
              <a:rPr lang="ru-RU" dirty="0" err="1"/>
              <a:t>тудыруы</a:t>
            </a:r>
            <a:r>
              <a:rPr lang="ru-RU" dirty="0"/>
              <a:t> </a:t>
            </a:r>
            <a:r>
              <a:rPr lang="ru-RU" dirty="0" err="1"/>
              <a:t>мүмкін</a:t>
            </a:r>
            <a:r>
              <a:rPr lang="ru-RU" dirty="0"/>
              <a:t> </a:t>
            </a:r>
            <a:r>
              <a:rPr lang="ru-RU" dirty="0" err="1"/>
              <a:t>өзін-өзі</a:t>
            </a:r>
            <a:r>
              <a:rPr lang="ru-RU" dirty="0"/>
              <a:t> </a:t>
            </a:r>
            <a:r>
              <a:rPr lang="ru-RU" dirty="0" err="1"/>
              <a:t>гипнозымен</a:t>
            </a:r>
            <a:r>
              <a:rPr lang="ru-RU" dirty="0"/>
              <a:t> </a:t>
            </a:r>
            <a:r>
              <a:rPr lang="ru-RU" dirty="0" err="1"/>
              <a:t>қабылданады</a:t>
            </a:r>
            <a:r>
              <a:rPr lang="ru-RU" dirty="0"/>
              <a:t> </a:t>
            </a:r>
            <a:r>
              <a:rPr lang="ru-RU" dirty="0" err="1"/>
              <a:t>және</a:t>
            </a:r>
            <a:r>
              <a:rPr lang="ru-RU" dirty="0"/>
              <a:t> </a:t>
            </a:r>
            <a:r>
              <a:rPr lang="ru-RU" dirty="0" err="1"/>
              <a:t>нығайтады</a:t>
            </a:r>
            <a:r>
              <a:rPr lang="ru-RU" dirty="0"/>
              <a:t>, </a:t>
            </a:r>
            <a:r>
              <a:rPr lang="ru-RU" dirty="0" err="1"/>
              <a:t>өйткені</a:t>
            </a:r>
            <a:r>
              <a:rPr lang="ru-RU" dirty="0"/>
              <a:t> </a:t>
            </a:r>
            <a:r>
              <a:rPr lang="ru-RU" dirty="0" err="1"/>
              <a:t>оларды</a:t>
            </a:r>
            <a:r>
              <a:rPr lang="ru-RU" dirty="0"/>
              <a:t> </a:t>
            </a:r>
            <a:r>
              <a:rPr lang="ru-RU" dirty="0" err="1"/>
              <a:t>жүзеге</a:t>
            </a:r>
            <a:r>
              <a:rPr lang="ru-RU" dirty="0"/>
              <a:t> </a:t>
            </a:r>
            <a:r>
              <a:rPr lang="ru-RU" dirty="0" err="1"/>
              <a:t>асыру</a:t>
            </a:r>
            <a:r>
              <a:rPr lang="ru-RU" dirty="0"/>
              <a:t> </a:t>
            </a:r>
            <a:r>
              <a:rPr lang="ru-RU" dirty="0" err="1"/>
              <a:t>мүмкін</a:t>
            </a:r>
            <a:r>
              <a:rPr lang="ru-RU" dirty="0"/>
              <a:t> </a:t>
            </a:r>
            <a:r>
              <a:rPr lang="ru-RU" dirty="0" err="1"/>
              <a:t>емес</a:t>
            </a:r>
            <a:r>
              <a:rPr lang="ru-RU" dirty="0"/>
              <a:t>. </a:t>
            </a:r>
            <a:r>
              <a:rPr lang="ru-RU" dirty="0" err="1"/>
              <a:t>Бірақ</a:t>
            </a:r>
            <a:r>
              <a:rPr lang="ru-RU" dirty="0"/>
              <a:t> </a:t>
            </a:r>
            <a:r>
              <a:rPr lang="ru-RU" dirty="0" err="1"/>
              <a:t>сыртқы</a:t>
            </a:r>
            <a:r>
              <a:rPr lang="ru-RU" dirty="0"/>
              <a:t> </a:t>
            </a:r>
            <a:r>
              <a:rPr lang="ru-RU" dirty="0" err="1"/>
              <a:t>факторлардың</a:t>
            </a:r>
            <a:r>
              <a:rPr lang="ru-RU" dirty="0"/>
              <a:t> </a:t>
            </a:r>
            <a:r>
              <a:rPr lang="ru-RU" dirty="0" err="1"/>
              <a:t>ықпалына</a:t>
            </a:r>
            <a:r>
              <a:rPr lang="ru-RU" dirty="0"/>
              <a:t> </a:t>
            </a:r>
            <a:r>
              <a:rPr lang="ru-RU" dirty="0" err="1"/>
              <a:t>қарамастан</a:t>
            </a:r>
            <a:r>
              <a:rPr lang="ru-RU" dirty="0"/>
              <a:t>, </a:t>
            </a:r>
            <a:r>
              <a:rPr lang="ru-RU" dirty="0" err="1"/>
              <a:t>адамдар</a:t>
            </a:r>
            <a:r>
              <a:rPr lang="ru-RU" dirty="0"/>
              <a:t> </a:t>
            </a:r>
            <a:r>
              <a:rPr lang="ru-RU" dirty="0" err="1"/>
              <a:t>бұл</a:t>
            </a:r>
            <a:r>
              <a:rPr lang="ru-RU" dirty="0"/>
              <a:t> </a:t>
            </a:r>
            <a:r>
              <a:rPr lang="ru-RU" dirty="0" err="1"/>
              <a:t>қабілетті</a:t>
            </a:r>
            <a:r>
              <a:rPr lang="ru-RU" dirty="0"/>
              <a:t> </a:t>
            </a:r>
            <a:r>
              <a:rPr lang="ru-RU" dirty="0" err="1"/>
              <a:t>мойындауға</a:t>
            </a:r>
            <a:r>
              <a:rPr lang="ru-RU" dirty="0"/>
              <a:t> </a:t>
            </a:r>
            <a:r>
              <a:rPr lang="ru-RU" dirty="0" err="1"/>
              <a:t>және</a:t>
            </a:r>
            <a:r>
              <a:rPr lang="ru-RU" dirty="0"/>
              <a:t> АБС-</a:t>
            </a:r>
            <a:r>
              <a:rPr lang="ru-RU" dirty="0" err="1"/>
              <a:t>ның</a:t>
            </a:r>
            <a:r>
              <a:rPr lang="ru-RU" dirty="0"/>
              <a:t> </a:t>
            </a:r>
            <a:r>
              <a:rPr lang="ru-RU" dirty="0" err="1"/>
              <a:t>мінез-құлық</a:t>
            </a:r>
            <a:r>
              <a:rPr lang="ru-RU" dirty="0"/>
              <a:t> </a:t>
            </a:r>
            <a:r>
              <a:rPr lang="ru-RU" dirty="0" err="1"/>
              <a:t>теориясы</a:t>
            </a:r>
            <a:r>
              <a:rPr lang="ru-RU" dirty="0"/>
              <a:t> мен </a:t>
            </a:r>
            <a:r>
              <a:rPr lang="ru-RU" dirty="0" err="1"/>
              <a:t>жеке</a:t>
            </a:r>
            <a:r>
              <a:rPr lang="ru-RU" dirty="0"/>
              <a:t> </a:t>
            </a:r>
            <a:r>
              <a:rPr lang="ru-RU" dirty="0" err="1"/>
              <a:t>бұзылыстарының</a:t>
            </a:r>
            <a:r>
              <a:rPr lang="ru-RU" dirty="0"/>
              <a:t> </a:t>
            </a:r>
            <a:r>
              <a:rPr lang="ru-RU" dirty="0" err="1"/>
              <a:t>негізін</a:t>
            </a:r>
            <a:r>
              <a:rPr lang="ru-RU" dirty="0"/>
              <a:t> </a:t>
            </a:r>
            <a:r>
              <a:rPr lang="ru-RU" dirty="0" err="1"/>
              <a:t>қалыптастыра</a:t>
            </a:r>
            <a:r>
              <a:rPr lang="ru-RU" dirty="0"/>
              <a:t> </a:t>
            </a:r>
            <a:r>
              <a:rPr lang="ru-RU" dirty="0" err="1"/>
              <a:t>алады</a:t>
            </a:r>
            <a:r>
              <a:rPr lang="ru-RU" dirty="0"/>
              <a:t>.</a:t>
            </a:r>
          </a:p>
          <a:p>
            <a:r>
              <a:rPr lang="ru-RU" dirty="0" err="1"/>
              <a:t>Рационалды</a:t>
            </a:r>
            <a:r>
              <a:rPr lang="ru-RU" dirty="0"/>
              <a:t> </a:t>
            </a:r>
            <a:r>
              <a:rPr lang="ru-RU" dirty="0" err="1"/>
              <a:t>және</a:t>
            </a:r>
            <a:r>
              <a:rPr lang="ru-RU" dirty="0"/>
              <a:t> </a:t>
            </a:r>
            <a:r>
              <a:rPr lang="ru-RU" dirty="0" err="1"/>
              <a:t>түсіндіретін</a:t>
            </a:r>
            <a:r>
              <a:rPr lang="ru-RU" dirty="0"/>
              <a:t> психотерапия, </a:t>
            </a:r>
            <a:r>
              <a:rPr lang="ru-RU" dirty="0" err="1"/>
              <a:t>сенің</a:t>
            </a:r>
            <a:r>
              <a:rPr lang="ru-RU" dirty="0"/>
              <a:t> </a:t>
            </a:r>
            <a:r>
              <a:rPr lang="ru-RU" dirty="0" err="1" smtClean="0"/>
              <a:t>ойыңша</a:t>
            </a:r>
            <a:r>
              <a:rPr lang="ru-RU" dirty="0" smtClean="0"/>
              <a:t> </a:t>
            </a:r>
            <a:r>
              <a:rPr lang="ru-RU" dirty="0" err="1"/>
              <a:t>ақылға</a:t>
            </a:r>
            <a:r>
              <a:rPr lang="ru-RU" dirty="0"/>
              <a:t> </a:t>
            </a:r>
            <a:r>
              <a:rPr lang="ru-RU" dirty="0" err="1"/>
              <a:t>қонымды</a:t>
            </a:r>
            <a:r>
              <a:rPr lang="ru-RU" dirty="0"/>
              <a:t> </a:t>
            </a:r>
            <a:r>
              <a:rPr lang="ru-RU" dirty="0" err="1"/>
              <a:t>және</a:t>
            </a:r>
            <a:r>
              <a:rPr lang="ru-RU" dirty="0"/>
              <a:t> </a:t>
            </a:r>
            <a:r>
              <a:rPr lang="ru-RU" dirty="0" err="1"/>
              <a:t>ақылға</a:t>
            </a:r>
            <a:r>
              <a:rPr lang="ru-RU" dirty="0"/>
              <a:t> </a:t>
            </a:r>
            <a:r>
              <a:rPr lang="ru-RU" dirty="0" err="1" smtClean="0"/>
              <a:t>қонымды</a:t>
            </a:r>
            <a:r>
              <a:rPr lang="ru-RU" dirty="0" smtClean="0"/>
              <a:t> </a:t>
            </a:r>
            <a:r>
              <a:rPr lang="ru-RU" dirty="0" err="1" smtClean="0"/>
              <a:t>емес</a:t>
            </a:r>
            <a:r>
              <a:rPr lang="ru-RU" dirty="0" smtClean="0"/>
              <a:t>  </a:t>
            </a:r>
            <a:r>
              <a:rPr lang="ru-RU" dirty="0" err="1"/>
              <a:t>деп</a:t>
            </a:r>
            <a:r>
              <a:rPr lang="ru-RU" dirty="0"/>
              <a:t> </a:t>
            </a:r>
            <a:r>
              <a:rPr lang="ru-RU" dirty="0" err="1"/>
              <a:t>ойласаңыз</a:t>
            </a:r>
            <a:r>
              <a:rPr lang="ru-RU" dirty="0"/>
              <a:t>, </a:t>
            </a:r>
            <a:r>
              <a:rPr lang="ru-RU" dirty="0" err="1"/>
              <a:t>салдары</a:t>
            </a:r>
            <a:r>
              <a:rPr lang="ru-RU" dirty="0"/>
              <a:t> </a:t>
            </a:r>
            <a:r>
              <a:rPr lang="ru-RU" dirty="0" err="1"/>
              <a:t>бірдей</a:t>
            </a:r>
            <a:r>
              <a:rPr lang="ru-RU" dirty="0"/>
              <a:t> </a:t>
            </a:r>
            <a:r>
              <a:rPr lang="ru-RU" dirty="0" err="1"/>
              <a:t>болады</a:t>
            </a:r>
            <a:r>
              <a:rPr lang="ru-RU" dirty="0"/>
              <a:t>, ал </a:t>
            </a:r>
            <a:r>
              <a:rPr lang="ru-RU" dirty="0" err="1"/>
              <a:t>егер</a:t>
            </a:r>
            <a:r>
              <a:rPr lang="ru-RU" dirty="0"/>
              <a:t> сену </a:t>
            </a:r>
            <a:r>
              <a:rPr lang="ru-RU" dirty="0" err="1"/>
              <a:t>жүйесі</a:t>
            </a:r>
            <a:r>
              <a:rPr lang="ru-RU" dirty="0"/>
              <a:t> </a:t>
            </a:r>
            <a:r>
              <a:rPr lang="ru-RU" dirty="0" err="1"/>
              <a:t>ақылсыз</a:t>
            </a:r>
            <a:r>
              <a:rPr lang="ru-RU" dirty="0"/>
              <a:t> </a:t>
            </a:r>
            <a:r>
              <a:rPr lang="ru-RU" dirty="0" err="1"/>
              <a:t>және</a:t>
            </a:r>
            <a:r>
              <a:rPr lang="ru-RU" dirty="0"/>
              <a:t> </a:t>
            </a:r>
            <a:r>
              <a:rPr lang="ru-RU" dirty="0" err="1"/>
              <a:t>шындыққа</a:t>
            </a:r>
            <a:r>
              <a:rPr lang="ru-RU" dirty="0"/>
              <a:t> </a:t>
            </a:r>
            <a:r>
              <a:rPr lang="ru-RU" dirty="0" err="1"/>
              <a:t>жатпаса</a:t>
            </a:r>
            <a:r>
              <a:rPr lang="ru-RU" dirty="0"/>
              <a:t>, </a:t>
            </a:r>
            <a:r>
              <a:rPr lang="ru-RU" dirty="0" err="1"/>
              <a:t>онда</a:t>
            </a:r>
            <a:r>
              <a:rPr lang="ru-RU" dirty="0"/>
              <a:t> </a:t>
            </a:r>
            <a:r>
              <a:rPr lang="ru-RU" dirty="0" err="1"/>
              <a:t>салдары</a:t>
            </a:r>
            <a:r>
              <a:rPr lang="ru-RU" dirty="0"/>
              <a:t> </a:t>
            </a:r>
            <a:r>
              <a:rPr lang="ru-RU" dirty="0" err="1"/>
              <a:t>жойқын</a:t>
            </a:r>
            <a:r>
              <a:rPr lang="ru-RU" dirty="0"/>
              <a:t> </a:t>
            </a:r>
            <a:r>
              <a:rPr lang="ru-RU" dirty="0" err="1"/>
              <a:t>болады</a:t>
            </a:r>
            <a:r>
              <a:rPr lang="ru-RU" dirty="0"/>
              <a:t>. </a:t>
            </a:r>
            <a:r>
              <a:rPr lang="ru-RU" dirty="0" err="1"/>
              <a:t>Осындай</a:t>
            </a:r>
            <a:r>
              <a:rPr lang="ru-RU" dirty="0"/>
              <a:t> </a:t>
            </a:r>
            <a:r>
              <a:rPr lang="ru-RU" dirty="0" err="1"/>
              <a:t>қатынастарды</a:t>
            </a:r>
            <a:r>
              <a:rPr lang="ru-RU" dirty="0"/>
              <a:t> </a:t>
            </a:r>
            <a:r>
              <a:rPr lang="ru-RU" dirty="0" err="1"/>
              <a:t>мойындай</a:t>
            </a:r>
            <a:r>
              <a:rPr lang="ru-RU" dirty="0"/>
              <a:t> </a:t>
            </a:r>
            <a:r>
              <a:rPr lang="ru-RU" dirty="0" err="1"/>
              <a:t>отырып</a:t>
            </a:r>
            <a:r>
              <a:rPr lang="ru-RU" dirty="0"/>
              <a:t>, </a:t>
            </a:r>
            <a:r>
              <a:rPr lang="ru-RU" dirty="0" err="1"/>
              <a:t>мұндай</a:t>
            </a:r>
            <a:r>
              <a:rPr lang="ru-RU" dirty="0"/>
              <a:t> </a:t>
            </a:r>
            <a:r>
              <a:rPr lang="ru-RU" dirty="0" err="1"/>
              <a:t>жағдайларға</a:t>
            </a:r>
            <a:r>
              <a:rPr lang="ru-RU" dirty="0"/>
              <a:t>, </a:t>
            </a:r>
            <a:r>
              <a:rPr lang="ru-RU" dirty="0" err="1"/>
              <a:t>әрекеттер</a:t>
            </a:r>
            <a:r>
              <a:rPr lang="ru-RU" dirty="0"/>
              <a:t> мен </a:t>
            </a:r>
            <a:r>
              <a:rPr lang="ru-RU" dirty="0" err="1"/>
              <a:t>іс-әрекеттерге</a:t>
            </a:r>
            <a:r>
              <a:rPr lang="ru-RU" dirty="0"/>
              <a:t> </a:t>
            </a:r>
            <a:r>
              <a:rPr lang="ru-RU" dirty="0" err="1"/>
              <a:t>сыртқы</a:t>
            </a:r>
            <a:r>
              <a:rPr lang="ru-RU" dirty="0"/>
              <a:t> </a:t>
            </a:r>
            <a:r>
              <a:rPr lang="ru-RU" dirty="0" err="1"/>
              <a:t>жағдайларға</a:t>
            </a:r>
            <a:r>
              <a:rPr lang="ru-RU" dirty="0"/>
              <a:t> </a:t>
            </a:r>
            <a:r>
              <a:rPr lang="ru-RU" dirty="0" err="1"/>
              <a:t>және</a:t>
            </a:r>
            <a:r>
              <a:rPr lang="ru-RU" dirty="0"/>
              <a:t> </a:t>
            </a:r>
            <a:r>
              <a:rPr lang="ru-RU" dirty="0" err="1"/>
              <a:t>жағдайларға</a:t>
            </a:r>
            <a:r>
              <a:rPr lang="ru-RU" dirty="0"/>
              <a:t> </a:t>
            </a:r>
            <a:r>
              <a:rPr lang="ru-RU" dirty="0" err="1"/>
              <a:t>жауап</a:t>
            </a:r>
            <a:r>
              <a:rPr lang="ru-RU" dirty="0"/>
              <a:t> </a:t>
            </a:r>
            <a:r>
              <a:rPr lang="ru-RU" dirty="0" err="1"/>
              <a:t>ретінде</a:t>
            </a:r>
            <a:r>
              <a:rPr lang="ru-RU" dirty="0"/>
              <a:t> </a:t>
            </a:r>
            <a:r>
              <a:rPr lang="ru-RU" dirty="0" err="1"/>
              <a:t>өзгертуге</a:t>
            </a:r>
            <a:r>
              <a:rPr lang="ru-RU" dirty="0"/>
              <a:t> </a:t>
            </a:r>
            <a:r>
              <a:rPr lang="ru-RU" dirty="0" err="1"/>
              <a:t>болады</a:t>
            </a:r>
            <a:r>
              <a:rPr lang="ru-RU" dirty="0"/>
              <a:t>.</a:t>
            </a:r>
          </a:p>
        </p:txBody>
      </p:sp>
    </p:spTree>
    <p:extLst>
      <p:ext uri="{BB962C8B-B14F-4D97-AF65-F5344CB8AC3E}">
        <p14:creationId xmlns:p14="http://schemas.microsoft.com/office/powerpoint/2010/main" val="355825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a:solidFill>
                  <a:srgbClr val="FF0000"/>
                </a:solidFill>
              </a:rPr>
              <a:t>Альберт Эллистің когнитивті терапиясы </a:t>
            </a:r>
            <a:endParaRPr lang="ru-RU" dirty="0">
              <a:solidFill>
                <a:srgbClr val="FF0000"/>
              </a:solidFill>
            </a:endParaRPr>
          </a:p>
        </p:txBody>
      </p:sp>
      <p:sp>
        <p:nvSpPr>
          <p:cNvPr id="3" name="Объект 2"/>
          <p:cNvSpPr>
            <a:spLocks noGrp="1"/>
          </p:cNvSpPr>
          <p:nvPr>
            <p:ph idx="1"/>
          </p:nvPr>
        </p:nvSpPr>
        <p:spPr>
          <a:xfrm>
            <a:off x="1866122" y="2099388"/>
            <a:ext cx="9638490" cy="3811834"/>
          </a:xfrm>
        </p:spPr>
        <p:txBody>
          <a:bodyPr>
            <a:noAutofit/>
          </a:bodyPr>
          <a:lstStyle/>
          <a:p>
            <a:pPr algn="just"/>
            <a:r>
              <a:rPr lang="kk-KZ" sz="2400" dirty="0" smtClean="0"/>
              <a:t>тиімді-сезімдік </a:t>
            </a:r>
            <a:r>
              <a:rPr lang="kk-KZ" sz="2400" dirty="0"/>
              <a:t>немесе рациональды-эмотивті терапия деп аталады. </a:t>
            </a:r>
            <a:r>
              <a:rPr lang="kk-KZ" sz="2400" dirty="0">
                <a:solidFill>
                  <a:srgbClr val="FF0000"/>
                </a:solidFill>
              </a:rPr>
              <a:t>Рациональды эмотативті терапия он екі жаттығулар жүйесінен тұрады. </a:t>
            </a:r>
            <a:r>
              <a:rPr lang="kk-KZ" sz="2400" dirty="0"/>
              <a:t>Бастапқы кезде бұл жаттығу оңай болып көрінуі мүмкін. Берілген жаттығу, өткен өмірдегі сәтсіздіктерін немесе сәтсіздіктерді бастан кешіріп жатқан кездегі адамның ой-толғау кезінде пайда болатын, орынды және орынсыз жағымсыз эмоциялардың айырмашылығын көрсетуге арналған. Орынды тынымсыздықтың арасындағы айырмашылықтар, сақтық, байқампаздық, орынсыз алаңдаушылық, нервоздылық, паника.</a:t>
            </a:r>
            <a:endParaRPr lang="ru-RU" sz="2400" dirty="0"/>
          </a:p>
        </p:txBody>
      </p:sp>
    </p:spTree>
    <p:extLst>
      <p:ext uri="{BB962C8B-B14F-4D97-AF65-F5344CB8AC3E}">
        <p14:creationId xmlns:p14="http://schemas.microsoft.com/office/powerpoint/2010/main" val="368836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6285" y="91805"/>
            <a:ext cx="9713167" cy="6383286"/>
          </a:xfrm>
          <a:prstGeom prst="rect">
            <a:avLst/>
          </a:prstGeom>
        </p:spPr>
        <p:txBody>
          <a:bodyPr wrap="square">
            <a:spAutoFit/>
          </a:bodyPr>
          <a:lstStyle/>
          <a:p>
            <a:pPr indent="241300" algn="just">
              <a:lnSpc>
                <a:spcPct val="108000"/>
              </a:lnSpc>
              <a:spcBef>
                <a:spcPts val="800"/>
              </a:spcBef>
              <a:spcAft>
                <a:spcPts val="0"/>
              </a:spcAft>
            </a:pPr>
            <a:endParaRPr lang="kk-KZ" sz="2000" dirty="0" smtClean="0">
              <a:effectLst/>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endParaRPr lang="kk-KZ" sz="2000" dirty="0">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endParaRPr lang="kk-KZ" sz="2000" dirty="0" smtClean="0">
              <a:effectLst/>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r>
              <a:rPr lang="kk-KZ" sz="2000" dirty="0" smtClean="0">
                <a:solidFill>
                  <a:srgbClr val="FF0000"/>
                </a:solidFill>
                <a:effectLst/>
                <a:latin typeface="Times New Roman" panose="02020603050405020304" pitchFamily="18" charset="0"/>
                <a:ea typeface="Times New Roman" panose="02020603050405020304" pitchFamily="18" charset="0"/>
              </a:rPr>
              <a:t>Сізбен болашақта болуы мүмкін ең жамандықты көз алдыңызға елестетіңіз, - мысалы, жақсы жұмыстан айырылу, көлік апатындағы алынған жарақат немесе жақын адамнан айырылу. өзіңізге шынайы елестетіңіз. Егер сіз орынды алаңдаушылықты сезінсеңіз, онда сіз өзіңізге мысалы мынаны айтыңыз: «Әрине, бұндай жағдай менімен болғанын қаламаймын, бірақ егер мұндай жағдай бола қалса, онда мен бұл жағдайға мойымауға тырысамын». «Егер менің досым ауырып қалса немесе өліп қалса, бұл өте қайғылы болады. Бірақ мен сонда да өмір сүруімді жалғастыра беремін, өйткені барлық өмір қайғыдан тұрмайды». «Егер мен көру қабілетімнен айырылып қалсам, маған өте ауыр болады, бірақ мен өмір қызығынан 	Мына ойлар тек қайғылы мәліметтерден ғана тұрмайтынына назар аударыңыз, сонымен қатар жақсы, қуанышқа толы өмір жалы ой түйін тастайды.	Өзіңізді жаншылған,басылынған күйде сезінсеңіз, өз ойларыңызда «міндетті», «керек» т.с.с. сөздерді табыңыз. Мысалы: «Мен өз ақшамды байыппен ұстау керекпін. Мен неге сондай ақмақ болдым, жағдайды дұрыс бағаламадым?», «Бастығым мені бұлай төмендетуге қақысы жоқ! Мен мұндай қарым-қатынасты көтере алмаймын!</a:t>
            </a:r>
            <a:endParaRPr lang="ru-RU" sz="2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5823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2147" y="1047610"/>
            <a:ext cx="9769151" cy="5822684"/>
          </a:xfrm>
          <a:prstGeom prst="rect">
            <a:avLst/>
          </a:prstGeom>
        </p:spPr>
        <p:txBody>
          <a:bodyPr wrap="square">
            <a:spAutoFit/>
          </a:bodyPr>
          <a:lstStyle/>
          <a:p>
            <a:pPr indent="241300" algn="just">
              <a:lnSpc>
                <a:spcPct val="108000"/>
              </a:lnSpc>
              <a:spcBef>
                <a:spcPts val="800"/>
              </a:spcBef>
              <a:spcAft>
                <a:spcPts val="0"/>
              </a:spcAft>
            </a:pPr>
            <a:r>
              <a:rPr lang="kk-KZ" sz="2000" dirty="0" smtClean="0">
                <a:solidFill>
                  <a:srgbClr val="FF0000"/>
                </a:solidFill>
                <a:effectLst/>
                <a:latin typeface="Times New Roman" panose="02020603050405020304" pitchFamily="18" charset="0"/>
                <a:ea typeface="Times New Roman" panose="02020603050405020304" pitchFamily="18" charset="0"/>
              </a:rPr>
              <a:t>Егер сіз </a:t>
            </a:r>
            <a:r>
              <a:rPr lang="kk-KZ" sz="2000" b="1" dirty="0" smtClean="0">
                <a:solidFill>
                  <a:srgbClr val="FF0000"/>
                </a:solidFill>
                <a:effectLst/>
                <a:latin typeface="Times New Roman" panose="02020603050405020304" pitchFamily="18" charset="0"/>
                <a:ea typeface="Times New Roman" panose="02020603050405020304" pitchFamily="18" charset="0"/>
              </a:rPr>
              <a:t>тек </a:t>
            </a:r>
            <a:r>
              <a:rPr lang="kk-KZ" sz="2000" dirty="0" smtClean="0">
                <a:solidFill>
                  <a:srgbClr val="FF0000"/>
                </a:solidFill>
                <a:effectLst/>
                <a:latin typeface="Times New Roman" panose="02020603050405020304" pitchFamily="18" charset="0"/>
                <a:ea typeface="Times New Roman" panose="02020603050405020304" pitchFamily="18" charset="0"/>
              </a:rPr>
              <a:t>өзіңіздің қалауларыңыбен жүрсеңіз, олар шындыққа жанасса және одан </a:t>
            </a:r>
            <a:r>
              <a:rPr lang="kk-KZ" sz="2000" b="1" dirty="0" smtClean="0">
                <a:solidFill>
                  <a:srgbClr val="FF0000"/>
                </a:solidFill>
                <a:effectLst/>
                <a:latin typeface="Times New Roman" panose="02020603050405020304" pitchFamily="18" charset="0"/>
                <a:ea typeface="Times New Roman" panose="02020603050405020304" pitchFamily="18" charset="0"/>
              </a:rPr>
              <a:t>ешқашан</a:t>
            </a:r>
            <a:r>
              <a:rPr lang="kk-KZ" sz="2000" dirty="0" smtClean="0">
                <a:solidFill>
                  <a:srgbClr val="FF0000"/>
                </a:solidFill>
                <a:effectLst/>
                <a:latin typeface="Times New Roman" panose="02020603050405020304" pitchFamily="18" charset="0"/>
                <a:ea typeface="Times New Roman" panose="02020603050405020304" pitchFamily="18" charset="0"/>
              </a:rPr>
              <a:t> таймасаңыз, онда сіз күйзелістерге сирек, ал шынайы күйзелістерге мүлде ұшырамас едіңіз. Өйткені сіз нені қалайтытыңызды айтқан кезде, сіз мынандай сөздерден бастайсыз: «Маған өте ұнайды – немесе:мен қалаймын – сәттілік, көпшіліктің қолдауын, ыңғайлылықты...» және келесідей сөздермен аяқтайсыз: «Бірақ егер мен бұған жетпесем, өмір сымен бітпейді. Мен бәрібірде бақытты боламын(қалағандай болмаса да).</a:t>
            </a:r>
            <a:endParaRPr lang="ru-RU" sz="2000" dirty="0" smtClean="0">
              <a:solidFill>
                <a:srgbClr val="FF0000"/>
              </a:solidFill>
              <a:effectLst/>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r>
              <a:rPr lang="kk-KZ" sz="2000" dirty="0" smtClean="0">
                <a:solidFill>
                  <a:srgbClr val="FF0000"/>
                </a:solidFill>
                <a:effectLst/>
                <a:latin typeface="Times New Roman" panose="02020603050405020304" pitchFamily="18" charset="0"/>
                <a:ea typeface="Times New Roman" panose="02020603050405020304" pitchFamily="18" charset="0"/>
              </a:rPr>
              <a:t>	Немесе: «Мен сәтсіздіктерді, көпшіліктің қолдауының жоқтығын, ыңғайсыздықты жек көремін...» - және қорытындылай келе: «бірақ мен сәтсіздікке ұшырасам, көпшіліктің жаман көз қарасын немесе ауырпалықты сезінсем, мен бұған төзем, басымнан кешірем. Бұдан мен өлмеймін. Мен бәрібір, бұл қиыншылыққа қарамастан бақытты болам (қалағандай болмаса да)».Өзіңізді соңғы рет қашан абыржулы болғаныңызды есіңізге түсіріңізші. Сізді не алаңдатты? Бейтаныс адамдармен кездесу ме? Жұмыстағы ісіңіздің жағдайы ма? Сіздің жақын адамыңызбен қарым-қатынасыңыз ба? Емтихан ба? Жұмысқа орналасу үшін сынақ па? </a:t>
            </a:r>
            <a:r>
              <a:rPr lang="ru-RU" sz="2000" dirty="0" smtClean="0">
                <a:solidFill>
                  <a:srgbClr val="FF0000"/>
                </a:solidFill>
                <a:effectLst/>
                <a:latin typeface="Times New Roman" panose="02020603050405020304" pitchFamily="18" charset="0"/>
                <a:ea typeface="Times New Roman" panose="02020603050405020304" pitchFamily="18" charset="0"/>
              </a:rPr>
              <a:t>Шахмат </a:t>
            </a:r>
            <a:r>
              <a:rPr lang="ru-RU" sz="2000" dirty="0" err="1" smtClean="0">
                <a:solidFill>
                  <a:srgbClr val="FF0000"/>
                </a:solidFill>
                <a:effectLst/>
                <a:latin typeface="Times New Roman" panose="02020603050405020304" pitchFamily="18" charset="0"/>
                <a:ea typeface="Times New Roman" panose="02020603050405020304" pitchFamily="18" charset="0"/>
              </a:rPr>
              <a:t>немесе</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тенистен</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болатын</a:t>
            </a:r>
            <a:r>
              <a:rPr lang="ru-RU" sz="2000" dirty="0" smtClean="0">
                <a:solidFill>
                  <a:srgbClr val="FF0000"/>
                </a:solidFill>
                <a:effectLst/>
                <a:latin typeface="Times New Roman" panose="02020603050405020304" pitchFamily="18" charset="0"/>
                <a:ea typeface="Times New Roman" panose="02020603050405020304" pitchFamily="18" charset="0"/>
              </a:rPr>
              <a:t> партия </a:t>
            </a:r>
            <a:r>
              <a:rPr lang="ru-RU" sz="2000" dirty="0" err="1" smtClean="0">
                <a:solidFill>
                  <a:srgbClr val="FF0000"/>
                </a:solidFill>
                <a:effectLst/>
                <a:latin typeface="Times New Roman" panose="02020603050405020304" pitchFamily="18" charset="0"/>
                <a:ea typeface="Times New Roman" panose="02020603050405020304" pitchFamily="18" charset="0"/>
              </a:rPr>
              <a:t>ма</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Университетке</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түсу</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ме</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Ауыр</a:t>
            </a:r>
            <a:r>
              <a:rPr lang="ru-RU" sz="2000" dirty="0" smtClean="0">
                <a:solidFill>
                  <a:srgbClr val="FF0000"/>
                </a:solidFill>
                <a:effectLst/>
                <a:latin typeface="Times New Roman" panose="02020603050405020304" pitchFamily="18" charset="0"/>
                <a:ea typeface="Times New Roman" panose="02020603050405020304" pitchFamily="18" charset="0"/>
              </a:rPr>
              <a:t> диагноз </a:t>
            </a:r>
            <a:r>
              <a:rPr lang="ru-RU" sz="2000" dirty="0" err="1" smtClean="0">
                <a:solidFill>
                  <a:srgbClr val="FF0000"/>
                </a:solidFill>
                <a:effectLst/>
                <a:latin typeface="Times New Roman" panose="02020603050405020304" pitchFamily="18" charset="0"/>
                <a:ea typeface="Times New Roman" panose="02020603050405020304" pitchFamily="18" charset="0"/>
              </a:rPr>
              <a:t>қауіпі</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ме</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Сізге</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деген</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әділетсіз</a:t>
            </a:r>
            <a:r>
              <a:rPr lang="ru-RU" sz="2000" dirty="0" smtClean="0">
                <a:solidFill>
                  <a:srgbClr val="FF0000"/>
                </a:solidFill>
                <a:effectLst/>
                <a:latin typeface="Times New Roman" panose="02020603050405020304" pitchFamily="18" charset="0"/>
                <a:ea typeface="Times New Roman" panose="02020603050405020304" pitchFamily="18" charset="0"/>
              </a:rPr>
              <a:t> </a:t>
            </a:r>
            <a:r>
              <a:rPr lang="ru-RU" sz="2000" dirty="0" err="1" smtClean="0">
                <a:solidFill>
                  <a:srgbClr val="FF0000"/>
                </a:solidFill>
                <a:effectLst/>
                <a:latin typeface="Times New Roman" panose="02020603050405020304" pitchFamily="18" charset="0"/>
                <a:ea typeface="Times New Roman" panose="02020603050405020304" pitchFamily="18" charset="0"/>
              </a:rPr>
              <a:t>қарым-қатынас</a:t>
            </a:r>
            <a:r>
              <a:rPr lang="ru-RU" sz="2000" dirty="0" smtClean="0">
                <a:solidFill>
                  <a:srgbClr val="FF0000"/>
                </a:solidFill>
                <a:effectLst/>
                <a:latin typeface="Times New Roman" panose="02020603050405020304" pitchFamily="18" charset="0"/>
                <a:ea typeface="Times New Roman" panose="02020603050405020304" pitchFamily="18" charset="0"/>
              </a:rPr>
              <a:t>.</a:t>
            </a:r>
            <a:endParaRPr lang="ru-RU" sz="2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1534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0220" y="347689"/>
            <a:ext cx="8360229" cy="6101799"/>
          </a:xfrm>
          <a:prstGeom prst="rect">
            <a:avLst/>
          </a:prstGeom>
        </p:spPr>
        <p:txBody>
          <a:bodyPr wrap="square">
            <a:spAutoFit/>
          </a:bodyPr>
          <a:lstStyle/>
          <a:p>
            <a:pPr indent="241300" algn="just">
              <a:lnSpc>
                <a:spcPct val="108000"/>
              </a:lnSpc>
              <a:spcBef>
                <a:spcPts val="800"/>
              </a:spcBef>
              <a:spcAft>
                <a:spcPts val="0"/>
              </a:spcAft>
            </a:pPr>
            <a:r>
              <a:rPr lang="ru-RU" dirty="0" err="1" smtClean="0">
                <a:effectLst/>
                <a:latin typeface="Times New Roman" panose="02020603050405020304" pitchFamily="18" charset="0"/>
                <a:ea typeface="Times New Roman" panose="02020603050405020304" pitchFamily="18" charset="0"/>
              </a:rPr>
              <a:t>Сіздің</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алдыңызда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қандай</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міндеттісін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деген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жағдайлар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тұрды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соны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белгілеңіз</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«Мен осы </a:t>
            </a:r>
            <a:r>
              <a:rPr lang="ru-RU" dirty="0" err="1" smtClean="0">
                <a:effectLst/>
                <a:latin typeface="Times New Roman" panose="02020603050405020304" pitchFamily="18" charset="0"/>
                <a:ea typeface="Times New Roman" panose="02020603050405020304" pitchFamily="18" charset="0"/>
              </a:rPr>
              <a:t>адамдарға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әсер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қалдыруым</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Егер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мені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жұмыста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бағаласын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десем</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онда</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мұны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істеуім</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Маған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адам</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ұнайды</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оның</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көз</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қарасына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ие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болуым</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емтихан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маңызды</a:t>
            </a:r>
            <a:r>
              <a:rPr lang="ru-RU" dirty="0" smtClean="0">
                <a:effectLst/>
                <a:latin typeface="Times New Roman" panose="02020603050405020304" pitchFamily="18" charset="0"/>
                <a:ea typeface="Times New Roman" panose="02020603050405020304" pitchFamily="18" charset="0"/>
              </a:rPr>
              <a:t>. Мен оны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тапсыруға</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міндеттімін</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орын</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міндетті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түрде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жұмыс</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берушіге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ұнауым</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Егер</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тенис</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партиясын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ұтсам</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немесе</a:t>
            </a:r>
            <a:r>
              <a:rPr lang="ru-RU" dirty="0" smtClean="0">
                <a:effectLst/>
                <a:latin typeface="Times New Roman" panose="02020603050405020304" pitchFamily="18" charset="0"/>
                <a:ea typeface="Times New Roman" panose="02020603050405020304" pitchFamily="18" charset="0"/>
              </a:rPr>
              <a:t> шахмат </a:t>
            </a:r>
            <a:r>
              <a:rPr lang="ru-RU" dirty="0" err="1" smtClean="0">
                <a:effectLst/>
                <a:latin typeface="Times New Roman" panose="02020603050405020304" pitchFamily="18" charset="0"/>
                <a:ea typeface="Times New Roman" panose="02020603050405020304" pitchFamily="18" charset="0"/>
              </a:rPr>
              <a:t>партиясын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онда</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барлығына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ойыншы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екенімді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дәлелдеймін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Сондықтан</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ұтуға</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міндеттімін</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«Мен бара </a:t>
            </a:r>
            <a:r>
              <a:rPr lang="ru-RU" dirty="0" err="1" smtClean="0">
                <a:effectLst/>
                <a:latin typeface="Times New Roman" panose="02020603050405020304" pitchFamily="18" charset="0"/>
                <a:ea typeface="Times New Roman" panose="02020603050405020304" pitchFamily="18" charset="0"/>
              </a:rPr>
              <a:t>жатқан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мектеп</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сонда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түскім</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келеді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Яғни</a:t>
            </a:r>
            <a:r>
              <a:rPr lang="ru-RU" dirty="0" smtClean="0">
                <a:effectLst/>
                <a:latin typeface="Times New Roman" panose="02020603050405020304" pitchFamily="18" charset="0"/>
                <a:ea typeface="Times New Roman" panose="02020603050405020304" pitchFamily="18" charset="0"/>
              </a:rPr>
              <a:t> мен </a:t>
            </a:r>
            <a:r>
              <a:rPr lang="ru-RU" dirty="0" err="1" smtClean="0">
                <a:effectLst/>
                <a:latin typeface="Times New Roman" panose="02020603050405020304" pitchFamily="18" charset="0"/>
                <a:ea typeface="Times New Roman" panose="02020603050405020304" pitchFamily="18" charset="0"/>
              </a:rPr>
              <a:t>оған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түсуге</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міндеттімін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әйтпесе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өкіншті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болады</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a:t>
            </a:r>
            <a:r>
              <a:rPr lang="ru-RU" dirty="0" err="1" smtClean="0">
                <a:effectLst/>
                <a:latin typeface="Times New Roman" panose="02020603050405020304" pitchFamily="18" charset="0"/>
                <a:ea typeface="Times New Roman" panose="02020603050405020304" pitchFamily="18" charset="0"/>
              </a:rPr>
              <a:t>Егер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менде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қорқынышты</a:t>
            </a:r>
            <a:r>
              <a:rPr lang="ru-RU" dirty="0" smtClean="0">
                <a:effectLst/>
                <a:latin typeface="Times New Roman" panose="02020603050405020304" pitchFamily="18" charset="0"/>
                <a:ea typeface="Times New Roman" panose="02020603050405020304" pitchFamily="18" charset="0"/>
              </a:rPr>
              <a:t> ауру </a:t>
            </a:r>
            <a:r>
              <a:rPr lang="ru-RU" dirty="0" err="1" smtClean="0">
                <a:effectLst/>
                <a:latin typeface="Times New Roman" panose="02020603050405020304" pitchFamily="18" charset="0"/>
                <a:ea typeface="Times New Roman" panose="02020603050405020304" pitchFamily="18" charset="0"/>
              </a:rPr>
              <a:t>болса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жаман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болар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еді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шыдамастай</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болар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еді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a:t>
            </a:r>
            <a:r>
              <a:rPr lang="ru-RU" dirty="0" smtClean="0">
                <a:effectLst/>
                <a:latin typeface="Times New Roman" panose="02020603050405020304" pitchFamily="18" charset="0"/>
                <a:ea typeface="Times New Roman" panose="02020603050405020304" pitchFamily="18" charset="0"/>
              </a:rPr>
              <a:t> ауру </a:t>
            </a:r>
            <a:r>
              <a:rPr lang="ru-RU" dirty="0" err="1" smtClean="0">
                <a:effectLst/>
                <a:latin typeface="Times New Roman" panose="02020603050405020304" pitchFamily="18" charset="0"/>
                <a:ea typeface="Times New Roman" panose="02020603050405020304" pitchFamily="18" charset="0"/>
              </a:rPr>
              <a:t>менде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нақты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жоқ</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екендігін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білуім</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lnSpc>
                <a:spcPct val="108000"/>
              </a:lnSpc>
              <a:spcBef>
                <a:spcPts val="800"/>
              </a:spcBef>
              <a:spcAft>
                <a:spcPts val="0"/>
              </a:spcAft>
              <a:buFont typeface="Wingdings" panose="05000000000000000000" pitchFamily="2" charset="2"/>
              <a:buChar char=""/>
              <a:tabLst>
                <a:tab pos="457200" algn="l"/>
              </a:tabLst>
            </a:pPr>
            <a:r>
              <a:rPr lang="ru-RU" dirty="0" smtClean="0">
                <a:effectLst/>
                <a:latin typeface="Times New Roman" panose="02020603050405020304" pitchFamily="18" charset="0"/>
                <a:ea typeface="Times New Roman" panose="02020603050405020304" pitchFamily="18" charset="0"/>
              </a:rPr>
              <a:t>«Мен </a:t>
            </a:r>
            <a:r>
              <a:rPr lang="ru-RU" dirty="0" err="1" smtClean="0">
                <a:effectLst/>
                <a:latin typeface="Times New Roman" panose="02020603050405020304" pitchFamily="18" charset="0"/>
                <a:ea typeface="Times New Roman" panose="02020603050405020304" pitchFamily="18" charset="0"/>
              </a:rPr>
              <a:t>оларға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қарым-қатынаста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болдым</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сондықтан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оларда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маған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жақсы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қарым-қатынаста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болулары</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міндетті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Олар</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менімен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әділетсіз</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болмауы</a:t>
            </a:r>
            <a:r>
              <a:rPr lang="ru-RU" dirty="0" smtClean="0">
                <a:effectLst/>
                <a:latin typeface="Times New Roman" panose="02020603050405020304" pitchFamily="18" charset="0"/>
                <a:ea typeface="Times New Roman" panose="02020603050405020304" pitchFamily="18" charset="0"/>
              </a:rPr>
              <a:t> </a:t>
            </a:r>
            <a:r>
              <a:rPr lang="ru-RU" i="1" dirty="0" err="1" smtClean="0">
                <a:effectLst/>
                <a:latin typeface="Times New Roman" panose="02020603050405020304" pitchFamily="18" charset="0"/>
                <a:ea typeface="Times New Roman" panose="02020603050405020304" pitchFamily="18" charset="0"/>
              </a:rPr>
              <a:t>керек</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Олардың</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бұлай</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істейтіні</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өте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жаман</a:t>
            </a:r>
            <a:r>
              <a:rPr lang="ru-RU" dirty="0" smtClean="0">
                <a:effectLst/>
                <a:latin typeface="Times New Roman" panose="02020603050405020304" pitchFamily="18"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4440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681" y="1309819"/>
            <a:ext cx="9937102" cy="4289508"/>
          </a:xfrm>
          <a:prstGeom prst="rect">
            <a:avLst/>
          </a:prstGeom>
        </p:spPr>
        <p:txBody>
          <a:bodyPr wrap="square">
            <a:spAutoFit/>
          </a:bodyPr>
          <a:lstStyle/>
          <a:p>
            <a:pPr indent="241300" algn="just">
              <a:lnSpc>
                <a:spcPct val="108000"/>
              </a:lnSpc>
              <a:spcBef>
                <a:spcPts val="800"/>
              </a:spcBef>
              <a:spcAft>
                <a:spcPts val="0"/>
              </a:spcAft>
            </a:pPr>
            <a:r>
              <a:rPr lang="ru-RU" dirty="0" err="1" smtClean="0">
                <a:effectLst/>
                <a:latin typeface="Times New Roman" panose="02020603050405020304" pitchFamily="18" charset="0"/>
                <a:ea typeface="Times New Roman" panose="02020603050405020304" pitchFamily="18" charset="0"/>
              </a:rPr>
              <a:t>Сіздің</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өзіңізге</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қойған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талаптарыңызға</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ұқсайтын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сөздерді</a:t>
            </a:r>
            <a:r>
              <a:rPr lang="ru-RU" dirty="0" smtClean="0">
                <a:effectLst/>
                <a:latin typeface="Times New Roman" panose="02020603050405020304" pitchFamily="18" charset="0"/>
                <a:ea typeface="Times New Roman" panose="02020603050405020304" pitchFamily="18" charset="0"/>
              </a:rPr>
              <a:t> мыса</a:t>
            </a:r>
            <a:r>
              <a:rPr lang="kk-KZ" dirty="0" smtClean="0">
                <a:effectLst/>
                <a:latin typeface="Times New Roman" panose="02020603050405020304" pitchFamily="18" charset="0"/>
                <a:ea typeface="Times New Roman" panose="02020603050405020304" pitchFamily="18" charset="0"/>
              </a:rPr>
              <a:t>л</a:t>
            </a:r>
            <a:r>
              <a:rPr lang="ru-RU" dirty="0" err="1" smtClean="0">
                <a:effectLst/>
                <a:latin typeface="Times New Roman" panose="02020603050405020304" pitchFamily="18" charset="0"/>
                <a:ea typeface="Times New Roman" panose="02020603050405020304" pitchFamily="18" charset="0"/>
              </a:rPr>
              <a:t>дардан</a:t>
            </a:r>
            <a:r>
              <a:rPr lang="ru-RU" dirty="0" smtClean="0">
                <a:effectLst/>
                <a:latin typeface="Times New Roman" panose="02020603050405020304" pitchFamily="18" charset="0"/>
                <a:ea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rPr>
              <a:t>табыңыз</a:t>
            </a:r>
            <a:r>
              <a:rPr lang="ru-RU" dirty="0" smtClean="0">
                <a:effectLst/>
                <a:latin typeface="Times New Roman" panose="02020603050405020304" pitchFamily="18" charset="0"/>
                <a:ea typeface="Times New Roman" panose="02020603050405020304" pitchFamily="18" charset="0"/>
              </a:rPr>
              <a:t>. </a:t>
            </a:r>
            <a:r>
              <a:rPr lang="kk-KZ" dirty="0" smtClean="0">
                <a:effectLst/>
                <a:latin typeface="Times New Roman" panose="02020603050405020304" pitchFamily="18" charset="0"/>
                <a:ea typeface="Times New Roman" panose="02020603050405020304" pitchFamily="18" charset="0"/>
              </a:rPr>
              <a:t>Жақында болған депрессияңызбен де соны істеңіз. Оның себебін табыңыз және осы депрессияға себепші болған талаптарды табыңыз. Мысалы:</a:t>
            </a:r>
            <a:endParaRPr lang="ru-RU" sz="1050" dirty="0" smtClean="0">
              <a:effectLst/>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r>
              <a:rPr lang="kk-KZ" dirty="0" smtClean="0">
                <a:effectLst/>
                <a:latin typeface="Times New Roman" panose="02020603050405020304" pitchFamily="18" charset="0"/>
                <a:ea typeface="Times New Roman" panose="02020603050405020304" pitchFamily="18" charset="0"/>
              </a:rPr>
              <a:t>-«Мен осы жұмысты алғым келгендіктен, мен жақсы дайындалып келуім </a:t>
            </a:r>
            <a:r>
              <a:rPr lang="kk-KZ" i="1" dirty="0" smtClean="0">
                <a:effectLst/>
                <a:latin typeface="Times New Roman" panose="02020603050405020304" pitchFamily="18" charset="0"/>
                <a:ea typeface="Times New Roman" panose="02020603050405020304" pitchFamily="18" charset="0"/>
              </a:rPr>
              <a:t>керек</a:t>
            </a:r>
            <a:r>
              <a:rPr lang="kk-KZ" dirty="0" smtClean="0">
                <a:effectLst/>
                <a:latin typeface="Times New Roman" panose="02020603050405020304" pitchFamily="18" charset="0"/>
                <a:ea typeface="Times New Roman" panose="02020603050405020304" pitchFamily="18" charset="0"/>
              </a:rPr>
              <a:t> еді, бірақ мен мұны ітемедім, яғни бұл жұмысқа лайықты емес </a:t>
            </a:r>
            <a:r>
              <a:rPr lang="kk-KZ" i="1" dirty="0" smtClean="0">
                <a:effectLst/>
                <a:latin typeface="Times New Roman" panose="02020603050405020304" pitchFamily="18" charset="0"/>
                <a:ea typeface="Times New Roman" panose="02020603050405020304" pitchFamily="18" charset="0"/>
              </a:rPr>
              <a:t>идиотпын</a:t>
            </a:r>
            <a:r>
              <a:rPr lang="kk-KZ" dirty="0" smtClean="0">
                <a:effectLst/>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indent="241300" algn="just">
              <a:lnSpc>
                <a:spcPct val="108000"/>
              </a:lnSpc>
              <a:spcBef>
                <a:spcPts val="800"/>
              </a:spcBef>
              <a:spcAft>
                <a:spcPts val="0"/>
              </a:spcAft>
            </a:pPr>
            <a:r>
              <a:rPr lang="kk-KZ" dirty="0" smtClean="0">
                <a:effectLst/>
                <a:latin typeface="Times New Roman" panose="02020603050405020304" pitchFamily="18" charset="0"/>
                <a:ea typeface="Times New Roman" panose="02020603050405020304" pitchFamily="18" charset="0"/>
              </a:rPr>
              <a:t>-«»Мен жеңу үшін көп жаттығуым </a:t>
            </a:r>
            <a:r>
              <a:rPr lang="kk-KZ" i="1" dirty="0" smtClean="0">
                <a:effectLst/>
                <a:latin typeface="Times New Roman" panose="02020603050405020304" pitchFamily="18" charset="0"/>
                <a:ea typeface="Times New Roman" panose="02020603050405020304" pitchFamily="18" charset="0"/>
              </a:rPr>
              <a:t>керек</a:t>
            </a:r>
            <a:r>
              <a:rPr lang="kk-KZ" dirty="0" smtClean="0">
                <a:effectLst/>
                <a:latin typeface="Times New Roman" panose="02020603050405020304" pitchFamily="18" charset="0"/>
                <a:ea typeface="Times New Roman" panose="02020603050405020304" pitchFamily="18" charset="0"/>
              </a:rPr>
              <a:t> еді, бірақ мен керекгінше жаттықпадым, бұл менің жалқау мыжын екнімді дәлелдейді, мен ешнәрседе жетістікке жетпеймін, теннисте де, басқада істерде де!» </a:t>
            </a:r>
            <a:r>
              <a:rPr lang="kk-KZ" i="1" dirty="0" smtClean="0">
                <a:effectLst/>
                <a:latin typeface="Times New Roman" panose="02020603050405020304" pitchFamily="18" charset="0"/>
                <a:ea typeface="Times New Roman" panose="02020603050405020304" pitchFamily="18" charset="0"/>
              </a:rPr>
              <a:t>Өз-өзіне, басқа адамдарға және шынайы өмір жағдайларына зерттеушілік көзқарасты қалай қалыптастыруға болады?</a:t>
            </a:r>
            <a:r>
              <a:rPr lang="kk-KZ" dirty="0" smtClean="0">
                <a:effectLst/>
                <a:latin typeface="Times New Roman" panose="02020603050405020304" pitchFamily="18" charset="0"/>
                <a:ea typeface="Times New Roman" panose="02020603050405020304" pitchFamily="18" charset="0"/>
              </a:rPr>
              <a:t> Сіз осы әдістерді өз-өзіне, басқа адамдарға, қоршаған әлеммен қарым-қатынасында қалай қолдана аласыз?</a:t>
            </a:r>
            <a:endParaRPr lang="ru-RU" sz="1050" dirty="0" smtClean="0">
              <a:effectLst/>
              <a:latin typeface="Times New Roman" panose="02020603050405020304" pitchFamily="18" charset="0"/>
              <a:ea typeface="Times New Roman" panose="02020603050405020304" pitchFamily="18" charset="0"/>
            </a:endParaRPr>
          </a:p>
          <a:p>
            <a:pPr indent="342900" algn="just">
              <a:lnSpc>
                <a:spcPct val="108000"/>
              </a:lnSpc>
              <a:spcBef>
                <a:spcPts val="800"/>
              </a:spcBef>
              <a:spcAft>
                <a:spcPts val="0"/>
              </a:spcAft>
            </a:pPr>
            <a:r>
              <a:rPr lang="kk-KZ" dirty="0" smtClean="0">
                <a:effectLst/>
                <a:latin typeface="Times New Roman" panose="02020603050405020304" pitchFamily="18" charset="0"/>
                <a:ea typeface="Times New Roman" panose="02020603050405020304" pitchFamily="18" charset="0"/>
              </a:rPr>
              <a:t>Ғылым фактілерге және шынайылыққа, сонымен қатар логикалық ойлауға сүйенеді. Бірақ ғылым «бәрі немесе ештене» сияқты ойлаудан аулақ болады және әр құбылыстың басқада жақтары болатынын ылғида есіне сақтап жүреді.. сондықтан шындықта кейде қарама қайшылықтар болады.</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2454457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221</TotalTime>
  <Words>1044</Words>
  <Application>Microsoft Office PowerPoint</Application>
  <PresentationFormat>Широкоэкранный</PresentationFormat>
  <Paragraphs>40</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Century Gothic</vt:lpstr>
      <vt:lpstr>Times New Roman</vt:lpstr>
      <vt:lpstr>Wingdings</vt:lpstr>
      <vt:lpstr>Wingdings 3</vt:lpstr>
      <vt:lpstr>Легкий дым</vt:lpstr>
      <vt:lpstr>Лекция-8</vt:lpstr>
      <vt:lpstr> Рационалды эмоционалды терапия</vt:lpstr>
      <vt:lpstr>Рационалды эмоционалды терапия </vt:lpstr>
      <vt:lpstr>Рационалды-эмоциялық психотерапия </vt:lpstr>
      <vt:lpstr>Альберт Эллистің когнитивті терапиясы </vt:lpstr>
      <vt:lpstr>Презентация PowerPoint</vt:lpstr>
      <vt:lpstr>Презентация PowerPoint</vt:lpstr>
      <vt:lpstr>Презентация PowerPoint</vt:lpstr>
      <vt:lpstr>Презентация PowerPoint</vt:lpstr>
      <vt:lpstr>Ғылыми-зерттеушілік ойлаудың негізгі ережелері мынандай: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Лекция-8</dc:title>
  <dc:creator>Учетная запись Майкрософт</dc:creator>
  <cp:lastModifiedBy>Учетная запись Майкрософт</cp:lastModifiedBy>
  <cp:revision>8</cp:revision>
  <dcterms:created xsi:type="dcterms:W3CDTF">2022-03-13T12:24:50Z</dcterms:created>
  <dcterms:modified xsi:type="dcterms:W3CDTF">2022-03-14T02:31:30Z</dcterms:modified>
</cp:coreProperties>
</file>